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6"/>
  </p:notesMasterIdLst>
  <p:sldIdLst>
    <p:sldId id="323" r:id="rId2"/>
    <p:sldId id="257" r:id="rId3"/>
    <p:sldId id="259" r:id="rId4"/>
    <p:sldId id="260" r:id="rId5"/>
    <p:sldId id="261" r:id="rId6"/>
    <p:sldId id="337" r:id="rId7"/>
    <p:sldId id="357" r:id="rId8"/>
    <p:sldId id="321" r:id="rId9"/>
    <p:sldId id="281" r:id="rId10"/>
    <p:sldId id="279" r:id="rId11"/>
    <p:sldId id="275" r:id="rId12"/>
    <p:sldId id="269" r:id="rId13"/>
    <p:sldId id="356" r:id="rId14"/>
    <p:sldId id="355"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E54AE-E901-CDCC-9D21-EF9932249345}" name="Sharee Adkins" initials="SA" userId="S::sadkins@gowest.org::6cba781b-c4f0-4819-9477-ad09013cec6e" providerId="AD"/>
  <p188:author id="{E8FA71B1-70C4-4874-AD19-23F10BF7664F}" name="Manuel Costa" initials="MC" userId="444b5693d65e2a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385"/>
    <a:srgbClr val="FAAF18"/>
    <a:srgbClr val="0082AA"/>
    <a:srgbClr val="C40161"/>
    <a:srgbClr val="C1CC1E"/>
    <a:srgbClr val="C30062"/>
    <a:srgbClr val="FBAF19"/>
    <a:srgbClr val="C1CC20"/>
    <a:srgbClr val="0080A7"/>
    <a:srgbClr val="66B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20804-CC31-4407-A058-9608F612BE9E}" v="13" dt="2024-04-25T17:48:25.471"/>
  </p1510:revLst>
</p1510:revInfo>
</file>

<file path=ppt/tableStyles.xml><?xml version="1.0" encoding="utf-8"?>
<a:tblStyleLst xmlns:a="http://schemas.openxmlformats.org/drawingml/2006/main" def="{5864A98D-C1D5-4C42-8196-291D10FDDCB0}">
  <a:tblStyle styleId="{5864A98D-C1D5-4C42-8196-291D10FDDCB0}"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BEBE7"/>
          </a:solidFill>
        </a:fill>
      </a:tcStyle>
    </a:wholeTbl>
    <a:band1H>
      <a:tcTxStyle/>
      <a:tcStyle>
        <a:tcBdr/>
        <a:fill>
          <a:solidFill>
            <a:srgbClr val="F6D4CC"/>
          </a:solidFill>
        </a:fill>
      </a:tcStyle>
    </a:band1H>
    <a:band2H>
      <a:tcTxStyle/>
      <a:tcStyle>
        <a:tcBdr/>
      </a:tcStyle>
    </a:band2H>
    <a:band1V>
      <a:tcTxStyle/>
      <a:tcStyle>
        <a:tcBdr/>
        <a:fill>
          <a:solidFill>
            <a:srgbClr val="F6D4CC"/>
          </a:solidFill>
        </a:fill>
      </a:tcStyle>
    </a:band1V>
    <a:band2V>
      <a:tcTxStyle/>
      <a:tcStyle>
        <a:tcBdr/>
      </a:tcStyle>
    </a:band2V>
    <a:lastCol>
      <a:tcTxStyle b="on" i="off">
        <a:font>
          <a:latin typeface="Calibri"/>
          <a:ea typeface="Calibri"/>
          <a:cs typeface="Calibri"/>
        </a:font>
        <a:srgbClr val="FFFFFF"/>
      </a:tcTxStyle>
      <a:tcStyle>
        <a:tcBdr/>
        <a:fill>
          <a:solidFill>
            <a:srgbClr val="E97132"/>
          </a:solidFill>
        </a:fill>
      </a:tcStyle>
    </a:lastCol>
    <a:firstCol>
      <a:tcTxStyle b="on" i="off">
        <a:font>
          <a:latin typeface="Calibri"/>
          <a:ea typeface="Calibri"/>
          <a:cs typeface="Calibri"/>
        </a:font>
        <a:srgbClr val="FFFFFF"/>
      </a:tcTxStyle>
      <a:tcStyle>
        <a:tcBdr/>
        <a:fill>
          <a:solidFill>
            <a:srgbClr val="E9713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9713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9713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3"/>
    <p:restoredTop sz="83662"/>
  </p:normalViewPr>
  <p:slideViewPr>
    <p:cSldViewPr snapToGrid="0">
      <p:cViewPr>
        <p:scale>
          <a:sx n="122" d="100"/>
          <a:sy n="122" d="100"/>
        </p:scale>
        <p:origin x="231"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9c6245b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2c9c6245bdc_0_0: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72" name="Google Shape;72;g2c9c6245bdc_0_0: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a:t>
            </a:fld>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547426ed6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lnSpc>
                <a:spcPct val="90000"/>
              </a:lnSpc>
              <a:spcBef>
                <a:spcPts val="800"/>
              </a:spcBef>
              <a:spcAft>
                <a:spcPts val="0"/>
              </a:spcAft>
              <a:buClr>
                <a:schemeClr val="dk1"/>
              </a:buClr>
              <a:buSzPts val="1200"/>
            </a:pPr>
            <a:r>
              <a:rPr lang="en-US" sz="1100" dirty="0"/>
              <a:t>I</a:t>
            </a:r>
            <a:r>
              <a:rPr lang="en-US" sz="1100" dirty="0">
                <a:solidFill>
                  <a:schemeClr val="dk1"/>
                </a:solidFill>
              </a:rPr>
              <a:t>n 2020, the </a:t>
            </a:r>
            <a:r>
              <a:rPr lang="en-US" sz="1100" b="1" dirty="0">
                <a:solidFill>
                  <a:schemeClr val="dk1"/>
                </a:solidFill>
              </a:rPr>
              <a:t>Small Business Resiliency Network (SBRN) </a:t>
            </a:r>
            <a:r>
              <a:rPr lang="en-US" sz="1100" dirty="0">
                <a:solidFill>
                  <a:schemeClr val="dk1"/>
                </a:solidFill>
              </a:rPr>
              <a:t>was established to help ensure small businesses and entrepreneurs furthest from opportunity are able to access assistance with COVID relief funding, , loans, and other resources. </a:t>
            </a:r>
          </a:p>
          <a:p>
            <a:pPr marL="171450" lvl="0" indent="-171450" algn="l" rtl="0">
              <a:lnSpc>
                <a:spcPct val="90000"/>
              </a:lnSpc>
              <a:spcBef>
                <a:spcPts val="800"/>
              </a:spcBef>
              <a:spcAft>
                <a:spcPts val="1200"/>
              </a:spcAft>
              <a:buClr>
                <a:schemeClr val="dk1"/>
              </a:buClr>
              <a:buSzPts val="1200"/>
            </a:pPr>
            <a:r>
              <a:rPr lang="en-US" sz="1100" dirty="0">
                <a:solidFill>
                  <a:schemeClr val="dk1"/>
                </a:solidFill>
              </a:rPr>
              <a:t>Growing from </a:t>
            </a:r>
            <a:r>
              <a:rPr lang="en-US" sz="1100" b="1" dirty="0">
                <a:solidFill>
                  <a:schemeClr val="dk1"/>
                </a:solidFill>
              </a:rPr>
              <a:t>eleven partners in April of 2020 to thirty as of July of 2023</a:t>
            </a:r>
            <a:r>
              <a:rPr lang="en-US" sz="1100" dirty="0">
                <a:solidFill>
                  <a:schemeClr val="dk1"/>
                </a:solidFill>
              </a:rPr>
              <a:t>, SBRN's trusted community organizations provide culturally and linguistically appropriate outreach, translation, assistance, and education to ensure business owners can receive ongoing support, training, referrals, and services they need from people they trust.</a:t>
            </a:r>
          </a:p>
          <a:p>
            <a:pPr marL="171450" marR="0" lvl="0" indent="-171450" algn="l" rtl="0">
              <a:lnSpc>
                <a:spcPct val="90000"/>
              </a:lnSpc>
              <a:spcBef>
                <a:spcPts val="800"/>
              </a:spcBef>
              <a:spcAft>
                <a:spcPts val="0"/>
              </a:spcAft>
              <a:buClr>
                <a:schemeClr val="dk1"/>
              </a:buClr>
              <a:buSzPts val="1200"/>
            </a:pPr>
            <a:r>
              <a:rPr lang="en-US" i="0" u="none" strike="noStrike" cap="none" dirty="0">
                <a:solidFill>
                  <a:schemeClr val="dk1"/>
                </a:solidFill>
                <a:latin typeface="Calibri"/>
                <a:ea typeface="Calibri"/>
                <a:cs typeface="Calibri"/>
                <a:sym typeface="Calibri"/>
              </a:rPr>
              <a:t>In June of 2023, the Washington Department of Commerce contracted with the </a:t>
            </a:r>
            <a:r>
              <a:rPr lang="en-US" i="0" u="none" strike="noStrike" cap="none" dirty="0" err="1">
                <a:solidFill>
                  <a:schemeClr val="dk1"/>
                </a:solidFill>
                <a:latin typeface="Calibri"/>
                <a:ea typeface="Calibri"/>
                <a:cs typeface="Calibri"/>
                <a:sym typeface="Calibri"/>
              </a:rPr>
              <a:t>GoWest</a:t>
            </a:r>
            <a:r>
              <a:rPr lang="en-US" i="0" u="none" strike="noStrike" cap="none" dirty="0">
                <a:solidFill>
                  <a:schemeClr val="dk1"/>
                </a:solidFill>
                <a:latin typeface="Calibri"/>
                <a:ea typeface="Calibri"/>
                <a:cs typeface="Calibri"/>
                <a:sym typeface="Calibri"/>
              </a:rPr>
              <a:t> Foundation to design and implement the </a:t>
            </a:r>
            <a:r>
              <a:rPr lang="en-US" b="1" i="0" u="none" strike="noStrike" cap="none" dirty="0">
                <a:solidFill>
                  <a:schemeClr val="dk1"/>
                </a:solidFill>
                <a:latin typeface="Calibri"/>
                <a:ea typeface="Calibri"/>
                <a:cs typeface="Calibri"/>
                <a:sym typeface="Calibri"/>
              </a:rPr>
              <a:t>Credit Building Pilot Program</a:t>
            </a:r>
            <a:r>
              <a:rPr lang="en-US" i="0" u="none" strike="noStrike" cap="none" dirty="0">
                <a:solidFill>
                  <a:schemeClr val="dk1"/>
                </a:solidFill>
                <a:latin typeface="Calibri"/>
                <a:ea typeface="Calibri"/>
                <a:cs typeface="Calibri"/>
                <a:sym typeface="Calibri"/>
              </a:rPr>
              <a:t> to address underlying barriers to conventional lending identified by SBRN partner organizations. </a:t>
            </a:r>
            <a:endParaRPr lang="en-US" dirty="0">
              <a:latin typeface="Calibri"/>
              <a:ea typeface="Calibri"/>
              <a:cs typeface="Calibri"/>
              <a:sym typeface="Calibri"/>
            </a:endParaRPr>
          </a:p>
          <a:p>
            <a:pPr marL="0" lvl="0" indent="0" algn="l" rtl="0">
              <a:spcBef>
                <a:spcPts val="0"/>
              </a:spcBef>
              <a:spcAft>
                <a:spcPts val="0"/>
              </a:spcAft>
              <a:buNone/>
            </a:pPr>
            <a:endParaRPr dirty="0"/>
          </a:p>
        </p:txBody>
      </p:sp>
      <p:sp>
        <p:nvSpPr>
          <p:cNvPr id="89" name="Google Shape;89;g1f547426ed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f547426ed6_0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1f547426ed6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f547426ed6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90000"/>
              </a:lnSpc>
              <a:spcBef>
                <a:spcPts val="800"/>
              </a:spcBef>
              <a:spcAft>
                <a:spcPts val="0"/>
              </a:spcAft>
              <a:buClr>
                <a:schemeClr val="dk1"/>
              </a:buClr>
              <a:buSzPts val="1200"/>
              <a:buFont typeface="Arial"/>
              <a:buNone/>
            </a:pPr>
            <a:endParaRPr lang="en-US" dirty="0">
              <a:latin typeface="Calibri"/>
              <a:ea typeface="Calibri"/>
              <a:cs typeface="Calibri"/>
              <a:sym typeface="Calibri"/>
            </a:endParaRPr>
          </a:p>
        </p:txBody>
      </p:sp>
      <p:sp>
        <p:nvSpPr>
          <p:cNvPr id="109" name="Google Shape;109;g1f547426ed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547426ed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547426ed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5479d867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5479d867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000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5479d867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5479d867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899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5479d867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5479d867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610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6" name="Google Shape;5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7" name="Google Shape;5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 name="Google Shape;14;p2">
            <a:extLst>
              <a:ext uri="{FF2B5EF4-FFF2-40B4-BE49-F238E27FC236}">
                <a16:creationId xmlns:a16="http://schemas.microsoft.com/office/drawing/2014/main" id="{38AEFA1A-EE4C-C7FA-5944-0DCAC675BFB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91600" y="-79700"/>
            <a:ext cx="1168275" cy="524725"/>
          </a:xfrm>
          <a:prstGeom prst="rect">
            <a:avLst/>
          </a:prstGeom>
          <a:noFill/>
          <a:ln>
            <a:noFill/>
          </a:ln>
        </p:spPr>
      </p:pic>
    </p:spTree>
    <p:extLst>
      <p:ext uri="{BB962C8B-B14F-4D97-AF65-F5344CB8AC3E}">
        <p14:creationId xmlns:p14="http://schemas.microsoft.com/office/powerpoint/2010/main" val="135813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B933A50-A3B2-2DD4-503C-86C923DF93DE}"/>
              </a:ext>
            </a:extLst>
          </p:cNvPr>
          <p:cNvGraphicFramePr>
            <a:graphicFrameLocks noChangeAspect="1"/>
          </p:cNvGraphicFramePr>
          <p:nvPr userDrawn="1">
            <p:custDataLst>
              <p:tags r:id="rId13"/>
            </p:custDataLst>
            <p:extLst>
              <p:ext uri="{D42A27DB-BD31-4B8C-83A1-F6EECF244321}">
                <p14:modId xmlns:p14="http://schemas.microsoft.com/office/powerpoint/2010/main" val="29066742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think-cell data - do not delete" hidden="1">
                        <a:extLst>
                          <a:ext uri="{FF2B5EF4-FFF2-40B4-BE49-F238E27FC236}">
                            <a16:creationId xmlns:a16="http://schemas.microsoft.com/office/drawing/2014/main" id="{9B933A50-A3B2-2DD4-503C-86C923DF93DE}"/>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pic>
        <p:nvPicPr>
          <p:cNvPr id="6" name="Google Shape;6;p1"/>
          <p:cNvPicPr preferRelativeResize="0"/>
          <p:nvPr/>
        </p:nvPicPr>
        <p:blipFill>
          <a:blip r:embed="rId16">
            <a:alphaModFix/>
          </a:blip>
          <a:stretch>
            <a:fillRect/>
          </a:stretch>
        </p:blipFill>
        <p:spPr>
          <a:xfrm>
            <a:off x="0" y="4486263"/>
            <a:ext cx="9144000" cy="657225"/>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7">
            <a:alphaModFix/>
          </a:blip>
          <a:stretch>
            <a:fillRect/>
          </a:stretch>
        </p:blipFill>
        <p:spPr>
          <a:xfrm>
            <a:off x="-91600" y="-79700"/>
            <a:ext cx="1168275" cy="524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3.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4.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609D6428-A46B-40BA-7253-E60D84BB526F}"/>
              </a:ext>
            </a:extLst>
          </p:cNvPr>
          <p:cNvGraphicFramePr>
            <a:graphicFrameLocks noChangeAspect="1"/>
          </p:cNvGraphicFramePr>
          <p:nvPr>
            <p:custDataLst>
              <p:tags r:id="rId1"/>
            </p:custDataLst>
            <p:extLst>
              <p:ext uri="{D42A27DB-BD31-4B8C-83A1-F6EECF244321}">
                <p14:modId xmlns:p14="http://schemas.microsoft.com/office/powerpoint/2010/main" val="2831515457"/>
              </p:ext>
            </p:extLst>
          </p:nvPr>
        </p:nvGraphicFramePr>
        <p:xfrm>
          <a:off x="1192" y="119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5" name="think-cell data - do not delete" hidden="1">
                        <a:extLst>
                          <a:ext uri="{FF2B5EF4-FFF2-40B4-BE49-F238E27FC236}">
                            <a16:creationId xmlns:a16="http://schemas.microsoft.com/office/drawing/2014/main" id="{609D6428-A46B-40BA-7253-E60D84BB526F}"/>
                          </a:ext>
                        </a:extLst>
                      </p:cNvPr>
                      <p:cNvPicPr/>
                      <p:nvPr/>
                    </p:nvPicPr>
                    <p:blipFill>
                      <a:blip r:embed="rId4"/>
                      <a:stretch>
                        <a:fillRect/>
                      </a:stretch>
                    </p:blipFill>
                    <p:spPr>
                      <a:xfrm>
                        <a:off x="1192" y="1191"/>
                        <a:ext cx="920" cy="1191"/>
                      </a:xfrm>
                      <a:prstGeom prst="rect">
                        <a:avLst/>
                      </a:prstGeom>
                    </p:spPr>
                  </p:pic>
                </p:oleObj>
              </mc:Fallback>
            </mc:AlternateContent>
          </a:graphicData>
        </a:graphic>
      </p:graphicFrame>
      <p:pic>
        <p:nvPicPr>
          <p:cNvPr id="26" name="Google Shape;139;p21">
            <a:extLst>
              <a:ext uri="{FF2B5EF4-FFF2-40B4-BE49-F238E27FC236}">
                <a16:creationId xmlns:a16="http://schemas.microsoft.com/office/drawing/2014/main" id="{A4A8141B-1B06-8599-91A9-7841614C99E7}"/>
              </a:ext>
            </a:extLst>
          </p:cNvPr>
          <p:cNvPicPr preferRelativeResize="0"/>
          <p:nvPr/>
        </p:nvPicPr>
        <p:blipFill>
          <a:blip r:embed="rId5">
            <a:alphaModFix/>
          </a:blip>
          <a:stretch>
            <a:fillRect/>
          </a:stretch>
        </p:blipFill>
        <p:spPr>
          <a:xfrm>
            <a:off x="7380040" y="51425"/>
            <a:ext cx="1641110" cy="393600"/>
          </a:xfrm>
          <a:prstGeom prst="rect">
            <a:avLst/>
          </a:prstGeom>
          <a:noFill/>
          <a:ln>
            <a:noFill/>
          </a:ln>
        </p:spPr>
      </p:pic>
      <p:sp>
        <p:nvSpPr>
          <p:cNvPr id="4" name="Google Shape;14;p2">
            <a:extLst>
              <a:ext uri="{FF2B5EF4-FFF2-40B4-BE49-F238E27FC236}">
                <a16:creationId xmlns:a16="http://schemas.microsoft.com/office/drawing/2014/main" id="{FB9BC089-F708-71D2-E261-64733F125499}"/>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a:t>
            </a:fld>
            <a:endParaRPr lang="en" dirty="0"/>
          </a:p>
        </p:txBody>
      </p:sp>
      <p:sp>
        <p:nvSpPr>
          <p:cNvPr id="10" name="AutoShape 2">
            <a:extLst>
              <a:ext uri="{FF2B5EF4-FFF2-40B4-BE49-F238E27FC236}">
                <a16:creationId xmlns:a16="http://schemas.microsoft.com/office/drawing/2014/main" id="{B55F8149-BB3A-2D76-26E8-8C831F9F698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60F95FF7-5E2D-4B3F-3438-EE8ED3D4A1DC}"/>
              </a:ext>
            </a:extLst>
          </p:cNvPr>
          <p:cNvPicPr>
            <a:picLocks noChangeAspect="1"/>
          </p:cNvPicPr>
          <p:nvPr/>
        </p:nvPicPr>
        <p:blipFill>
          <a:blip r:embed="rId6"/>
          <a:stretch>
            <a:fillRect/>
          </a:stretch>
        </p:blipFill>
        <p:spPr>
          <a:xfrm>
            <a:off x="4229" y="0"/>
            <a:ext cx="9135541" cy="5143500"/>
          </a:xfrm>
          <a:prstGeom prst="rect">
            <a:avLst/>
          </a:prstGeom>
        </p:spPr>
      </p:pic>
      <p:pic>
        <p:nvPicPr>
          <p:cNvPr id="12" name="Google Shape;66;p14">
            <a:extLst>
              <a:ext uri="{FF2B5EF4-FFF2-40B4-BE49-F238E27FC236}">
                <a16:creationId xmlns:a16="http://schemas.microsoft.com/office/drawing/2014/main" id="{3A8AEAF8-3C8A-7AB7-3138-26FB1A3A8105}"/>
              </a:ext>
            </a:extLst>
          </p:cNvPr>
          <p:cNvPicPr preferRelativeResize="0"/>
          <p:nvPr/>
        </p:nvPicPr>
        <p:blipFill>
          <a:blip r:embed="rId7">
            <a:alphaModFix/>
          </a:blip>
          <a:stretch>
            <a:fillRect/>
          </a:stretch>
        </p:blipFill>
        <p:spPr>
          <a:xfrm>
            <a:off x="436315" y="2898090"/>
            <a:ext cx="973975" cy="229821"/>
          </a:xfrm>
          <a:prstGeom prst="rect">
            <a:avLst/>
          </a:prstGeom>
          <a:noFill/>
          <a:ln>
            <a:noFill/>
          </a:ln>
        </p:spPr>
      </p:pic>
      <p:pic>
        <p:nvPicPr>
          <p:cNvPr id="13" name="Google Shape;67;p14">
            <a:extLst>
              <a:ext uri="{FF2B5EF4-FFF2-40B4-BE49-F238E27FC236}">
                <a16:creationId xmlns:a16="http://schemas.microsoft.com/office/drawing/2014/main" id="{94660C01-3AB8-991C-426C-C5AAE4A766F2}"/>
              </a:ext>
            </a:extLst>
          </p:cNvPr>
          <p:cNvPicPr preferRelativeResize="0"/>
          <p:nvPr/>
        </p:nvPicPr>
        <p:blipFill>
          <a:blip r:embed="rId8">
            <a:alphaModFix/>
          </a:blip>
          <a:stretch>
            <a:fillRect/>
          </a:stretch>
        </p:blipFill>
        <p:spPr>
          <a:xfrm>
            <a:off x="436340" y="3609291"/>
            <a:ext cx="832150" cy="180300"/>
          </a:xfrm>
          <a:prstGeom prst="rect">
            <a:avLst/>
          </a:prstGeom>
          <a:noFill/>
          <a:ln>
            <a:noFill/>
          </a:ln>
        </p:spPr>
      </p:pic>
      <p:pic>
        <p:nvPicPr>
          <p:cNvPr id="14" name="Google Shape;68;p14">
            <a:extLst>
              <a:ext uri="{FF2B5EF4-FFF2-40B4-BE49-F238E27FC236}">
                <a16:creationId xmlns:a16="http://schemas.microsoft.com/office/drawing/2014/main" id="{2FBF2D82-5691-3654-61B3-1DB9A02BB1B4}"/>
              </a:ext>
            </a:extLst>
          </p:cNvPr>
          <p:cNvPicPr preferRelativeResize="0"/>
          <p:nvPr/>
        </p:nvPicPr>
        <p:blipFill>
          <a:blip r:embed="rId9">
            <a:alphaModFix/>
          </a:blip>
          <a:stretch>
            <a:fillRect/>
          </a:stretch>
        </p:blipFill>
        <p:spPr>
          <a:xfrm>
            <a:off x="436327" y="3236364"/>
            <a:ext cx="832175" cy="233552"/>
          </a:xfrm>
          <a:prstGeom prst="rect">
            <a:avLst/>
          </a:prstGeom>
          <a:noFill/>
          <a:ln>
            <a:noFill/>
          </a:ln>
        </p:spPr>
      </p:pic>
    </p:spTree>
    <p:extLst>
      <p:ext uri="{BB962C8B-B14F-4D97-AF65-F5344CB8AC3E}">
        <p14:creationId xmlns:p14="http://schemas.microsoft.com/office/powerpoint/2010/main" val="23169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1285F4-D81E-1E3C-DE2F-E8307A4A4F3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0F1285F4-D81E-1E3C-DE2F-E8307A4A4F3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dirty="0"/>
          </a:p>
        </p:txBody>
      </p:sp>
      <p:pic>
        <p:nvPicPr>
          <p:cNvPr id="109" name="Google Shape;109;p19"/>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6" name="Google Shape;129;p21">
            <a:extLst>
              <a:ext uri="{FF2B5EF4-FFF2-40B4-BE49-F238E27FC236}">
                <a16:creationId xmlns:a16="http://schemas.microsoft.com/office/drawing/2014/main" id="{B4524618-F00A-11AA-0281-222A7BE2C6B9}"/>
              </a:ext>
            </a:extLst>
          </p:cNvPr>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OVERVIEW OF ELIGIBILITY REQUIREMENTS</a:t>
            </a:r>
            <a:endParaRPr dirty="0"/>
          </a:p>
        </p:txBody>
      </p:sp>
      <p:sp>
        <p:nvSpPr>
          <p:cNvPr id="7" name="TextBox 6">
            <a:extLst>
              <a:ext uri="{FF2B5EF4-FFF2-40B4-BE49-F238E27FC236}">
                <a16:creationId xmlns:a16="http://schemas.microsoft.com/office/drawing/2014/main" id="{08270FF7-FBA8-12F5-B94A-B1AD33383B94}"/>
              </a:ext>
            </a:extLst>
          </p:cNvPr>
          <p:cNvSpPr txBox="1"/>
          <p:nvPr/>
        </p:nvSpPr>
        <p:spPr>
          <a:xfrm>
            <a:off x="6187200" y="1339427"/>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IMPACT REQUIREMENT </a:t>
            </a:r>
          </a:p>
        </p:txBody>
      </p:sp>
      <p:sp>
        <p:nvSpPr>
          <p:cNvPr id="8" name="TextBox 7">
            <a:extLst>
              <a:ext uri="{FF2B5EF4-FFF2-40B4-BE49-F238E27FC236}">
                <a16:creationId xmlns:a16="http://schemas.microsoft.com/office/drawing/2014/main" id="{0FB689B4-4E27-D5E3-D65C-A0366EB2E914}"/>
              </a:ext>
            </a:extLst>
          </p:cNvPr>
          <p:cNvSpPr txBox="1"/>
          <p:nvPr/>
        </p:nvSpPr>
        <p:spPr>
          <a:xfrm>
            <a:off x="6187200" y="2055044"/>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SIZE CRITERIA</a:t>
            </a:r>
          </a:p>
        </p:txBody>
      </p:sp>
      <p:sp>
        <p:nvSpPr>
          <p:cNvPr id="9" name="TextBox 8">
            <a:extLst>
              <a:ext uri="{FF2B5EF4-FFF2-40B4-BE49-F238E27FC236}">
                <a16:creationId xmlns:a16="http://schemas.microsoft.com/office/drawing/2014/main" id="{3A86CCAA-5C6B-C3E0-EEBA-2661BB1BF444}"/>
              </a:ext>
            </a:extLst>
          </p:cNvPr>
          <p:cNvSpPr txBox="1"/>
          <p:nvPr/>
        </p:nvSpPr>
        <p:spPr>
          <a:xfrm>
            <a:off x="6187200" y="2915117"/>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IDENTIFICATION DOCUMENTS</a:t>
            </a:r>
          </a:p>
        </p:txBody>
      </p:sp>
      <p:sp>
        <p:nvSpPr>
          <p:cNvPr id="10" name="TextBox 9">
            <a:extLst>
              <a:ext uri="{FF2B5EF4-FFF2-40B4-BE49-F238E27FC236}">
                <a16:creationId xmlns:a16="http://schemas.microsoft.com/office/drawing/2014/main" id="{3A7F43D5-3383-D07A-C3F8-D5387B23F5B2}"/>
              </a:ext>
            </a:extLst>
          </p:cNvPr>
          <p:cNvSpPr txBox="1"/>
          <p:nvPr/>
        </p:nvSpPr>
        <p:spPr>
          <a:xfrm>
            <a:off x="6187200" y="3756623"/>
            <a:ext cx="2198156" cy="456648"/>
          </a:xfrm>
          <a:prstGeom prst="rect">
            <a:avLst/>
          </a:prstGeom>
          <a:solidFill>
            <a:srgbClr val="FBAF19"/>
          </a:solidFill>
        </p:spPr>
        <p:txBody>
          <a:bodyPr wrap="square" anchor="ctr">
            <a:noAutofit/>
          </a:bodyPr>
          <a:lstStyle>
            <a:defPPr>
              <a:defRPr lang="en-US"/>
            </a:defPPr>
            <a:lvl1pPr algn="ctr" fontAlgn="base">
              <a:spcBef>
                <a:spcPts val="0"/>
              </a:spcBef>
              <a:spcAft>
                <a:spcPts val="0"/>
              </a:spcAft>
              <a:defRPr sz="1200" b="1" i="0" u="none" strike="noStrike">
                <a:solidFill>
                  <a:schemeClr val="bg1"/>
                </a:solidFill>
                <a:effectLst/>
                <a:latin typeface="Montserrat" pitchFamily="2" charset="77"/>
              </a:defRPr>
            </a:lvl1pPr>
          </a:lstStyle>
          <a:p>
            <a:r>
              <a:rPr lang="en-US" dirty="0"/>
              <a:t>COMMUNITY CRITERIA</a:t>
            </a:r>
          </a:p>
        </p:txBody>
      </p:sp>
      <p:sp>
        <p:nvSpPr>
          <p:cNvPr id="11" name="Google Shape;111;p19">
            <a:extLst>
              <a:ext uri="{FF2B5EF4-FFF2-40B4-BE49-F238E27FC236}">
                <a16:creationId xmlns:a16="http://schemas.microsoft.com/office/drawing/2014/main" id="{84B2EEDF-88CB-CCF9-6B46-DECC6D46F8CB}"/>
              </a:ext>
            </a:extLst>
          </p:cNvPr>
          <p:cNvSpPr txBox="1"/>
          <p:nvPr/>
        </p:nvSpPr>
        <p:spPr>
          <a:xfrm>
            <a:off x="608601" y="940000"/>
            <a:ext cx="5553660" cy="3730500"/>
          </a:xfrm>
          <a:prstGeom prst="rect">
            <a:avLst/>
          </a:prstGeom>
          <a:noFill/>
          <a:ln>
            <a:noFill/>
          </a:ln>
        </p:spPr>
        <p:txBody>
          <a:bodyPr spcFirstLastPara="1" wrap="square" lIns="68575" tIns="34275" rIns="68575" bIns="34275" anchor="ctr" anchorCtr="0">
            <a:noAutofit/>
          </a:bodyPr>
          <a:lstStyle/>
          <a:p>
            <a:pPr marL="285750" lvl="1" indent="-285750" algn="l">
              <a:buFont typeface="Wingdings" pitchFamily="2" charset="2"/>
              <a:buChar char="q"/>
            </a:pP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Applicants must be entrepreneurs or small businesses negatively affected by the pandemic</a:t>
            </a:r>
            <a:r>
              <a:rPr lang="en-US" sz="1600" dirty="0">
                <a:latin typeface="Calibri" panose="020F0502020204030204" pitchFamily="34" charset="0"/>
                <a:ea typeface="Roboto" panose="02000000000000000000" pitchFamily="2" charset="0"/>
                <a:cs typeface="Calibri" panose="020F0502020204030204" pitchFamily="34" charset="0"/>
              </a:rPr>
              <a:t> (Address or Attestation)</a:t>
            </a:r>
            <a:endPar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endParaRPr>
          </a:p>
          <a:p>
            <a:pPr marL="285750" lvl="1" indent="-285750" algn="l">
              <a:buFont typeface="Wingdings" pitchFamily="2" charset="2"/>
              <a:buChar char="q"/>
            </a:pPr>
            <a:endParaRPr lang="en-US" sz="1600" dirty="0">
              <a:latin typeface="Calibri" panose="020F0502020204030204" pitchFamily="34" charset="0"/>
              <a:ea typeface="Roboto" panose="02000000000000000000" pitchFamily="2" charset="0"/>
              <a:cs typeface="Calibri" panose="020F0502020204030204" pitchFamily="34" charset="0"/>
            </a:endParaRPr>
          </a:p>
          <a:p>
            <a:pPr marL="285750" lvl="1" indent="-285750" algn="l">
              <a:buFont typeface="Wingdings" pitchFamily="2" charset="2"/>
              <a:buChar char="q"/>
            </a:pP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Entrepreneurs/small businesses should have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fewer than the equivalent to 20 full-time employees.</a:t>
            </a:r>
          </a:p>
          <a:p>
            <a:pPr marL="285750" lvl="1" indent="-285750" algn="l">
              <a:buFont typeface="Wingdings" pitchFamily="2" charset="2"/>
              <a:buChar char="q"/>
            </a:pPr>
            <a:endPar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endParaRPr>
          </a:p>
          <a:p>
            <a:pPr marL="285750" lvl="1" indent="-285750">
              <a:buFont typeface="Wingdings" pitchFamily="2" charset="2"/>
              <a:buChar char="q"/>
            </a:pP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Applicants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must possess identification</a:t>
            </a: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 and must have or be in the process of obtaining a federal Uniform Entity Identification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UEI).</a:t>
            </a:r>
          </a:p>
          <a:p>
            <a:pPr marL="285750" lvl="1" indent="-285750" algn="l">
              <a:buFont typeface="Wingdings" pitchFamily="2" charset="2"/>
              <a:buChar char="q"/>
            </a:pPr>
            <a:endPar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endParaRPr>
          </a:p>
          <a:p>
            <a:pPr marL="285750" lvl="1" indent="-285750" algn="l">
              <a:buFont typeface="Wingdings" pitchFamily="2" charset="2"/>
              <a:buChar char="q"/>
            </a:pP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All applicants </a:t>
            </a:r>
            <a:r>
              <a:rPr lang="en-US" sz="1600" b="1"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must apply through </a:t>
            </a:r>
            <a:r>
              <a:rPr lang="en-US" sz="1600" b="0" i="0" dirty="0">
                <a:solidFill>
                  <a:srgbClr val="000000"/>
                </a:solidFill>
                <a:effectLst/>
                <a:latin typeface="Calibri" panose="020F0502020204030204" pitchFamily="34" charset="0"/>
                <a:ea typeface="Roboto" panose="02000000000000000000" pitchFamily="2" charset="0"/>
                <a:cs typeface="Calibri" panose="020F0502020204030204" pitchFamily="34" charset="0"/>
              </a:rPr>
              <a:t>an SBRN partner for the completion of the application process.</a:t>
            </a:r>
            <a:endParaRPr lang="en-US" sz="1600" dirty="0">
              <a:solidFill>
                <a:srgbClr val="000000"/>
              </a:solidFill>
              <a:effectLst/>
              <a:latin typeface="Calibri" panose="020F0502020204030204" pitchFamily="34" charset="0"/>
              <a:cs typeface="Calibri" panose="020F0502020204030204" pitchFamily="34" charset="0"/>
            </a:endParaRPr>
          </a:p>
        </p:txBody>
      </p:sp>
      <p:pic>
        <p:nvPicPr>
          <p:cNvPr id="12" name="Graphic 11" descr="Checkmark with solid fill">
            <a:extLst>
              <a:ext uri="{FF2B5EF4-FFF2-40B4-BE49-F238E27FC236}">
                <a16:creationId xmlns:a16="http://schemas.microsoft.com/office/drawing/2014/main" id="{52BC1AF8-922F-185C-5457-A4F46B0F6B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1240958"/>
            <a:ext cx="326793" cy="326793"/>
          </a:xfrm>
          <a:prstGeom prst="rect">
            <a:avLst/>
          </a:prstGeom>
        </p:spPr>
      </p:pic>
      <p:pic>
        <p:nvPicPr>
          <p:cNvPr id="13" name="Graphic 12" descr="Checkmark with solid fill">
            <a:extLst>
              <a:ext uri="{FF2B5EF4-FFF2-40B4-BE49-F238E27FC236}">
                <a16:creationId xmlns:a16="http://schemas.microsoft.com/office/drawing/2014/main" id="{95ADC794-86F3-8037-A3C9-5E5A6FD06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1956575"/>
            <a:ext cx="326793" cy="326793"/>
          </a:xfrm>
          <a:prstGeom prst="rect">
            <a:avLst/>
          </a:prstGeom>
        </p:spPr>
      </p:pic>
      <p:pic>
        <p:nvPicPr>
          <p:cNvPr id="14" name="Graphic 13" descr="Checkmark with solid fill">
            <a:extLst>
              <a:ext uri="{FF2B5EF4-FFF2-40B4-BE49-F238E27FC236}">
                <a16:creationId xmlns:a16="http://schemas.microsoft.com/office/drawing/2014/main" id="{D7908929-4DD7-7929-EECB-C6406B9F85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2688095"/>
            <a:ext cx="326793" cy="326793"/>
          </a:xfrm>
          <a:prstGeom prst="rect">
            <a:avLst/>
          </a:prstGeom>
        </p:spPr>
      </p:pic>
      <p:pic>
        <p:nvPicPr>
          <p:cNvPr id="15" name="Graphic 14" descr="Checkmark with solid fill">
            <a:extLst>
              <a:ext uri="{FF2B5EF4-FFF2-40B4-BE49-F238E27FC236}">
                <a16:creationId xmlns:a16="http://schemas.microsoft.com/office/drawing/2014/main" id="{EE6DDCE9-E106-9CAE-3B4D-A1AD3E062B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40" y="3658154"/>
            <a:ext cx="326793" cy="326793"/>
          </a:xfrm>
          <a:prstGeom prst="rect">
            <a:avLst/>
          </a:prstGeom>
        </p:spPr>
      </p:pic>
    </p:spTree>
    <p:extLst>
      <p:ext uri="{BB962C8B-B14F-4D97-AF65-F5344CB8AC3E}">
        <p14:creationId xmlns:p14="http://schemas.microsoft.com/office/powerpoint/2010/main" val="153999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D9729F-729A-CDB4-B8E0-459BF29C5A6B}"/>
              </a:ext>
            </a:extLst>
          </p:cNvPr>
          <p:cNvGraphicFramePr>
            <a:graphicFrameLocks noChangeAspect="1"/>
          </p:cNvGraphicFramePr>
          <p:nvPr>
            <p:custDataLst>
              <p:tags r:id="rId1"/>
            </p:custDataLst>
          </p:nvPr>
        </p:nvGraphicFramePr>
        <p:xfrm>
          <a:off x="1192" y="119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7BD9729F-729A-CDB4-B8E0-459BF29C5A6B}"/>
                          </a:ext>
                        </a:extLst>
                      </p:cNvPr>
                      <p:cNvPicPr/>
                      <p:nvPr/>
                    </p:nvPicPr>
                    <p:blipFill>
                      <a:blip r:embed="rId4"/>
                      <a:stretch>
                        <a:fillRect/>
                      </a:stretch>
                    </p:blipFill>
                    <p:spPr>
                      <a:xfrm>
                        <a:off x="1192" y="1191"/>
                        <a:ext cx="920" cy="1191"/>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C9460D30-FBED-E408-22B9-C34F86F6693A}"/>
              </a:ext>
            </a:extLst>
          </p:cNvPr>
          <p:cNvSpPr/>
          <p:nvPr/>
        </p:nvSpPr>
        <p:spPr>
          <a:xfrm>
            <a:off x="-1" y="0"/>
            <a:ext cx="9144000" cy="433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Oval 21">
            <a:extLst>
              <a:ext uri="{FF2B5EF4-FFF2-40B4-BE49-F238E27FC236}">
                <a16:creationId xmlns:a16="http://schemas.microsoft.com/office/drawing/2014/main" id="{BD8804F0-8866-9839-4610-C4C960FEDDF7}"/>
              </a:ext>
            </a:extLst>
          </p:cNvPr>
          <p:cNvSpPr/>
          <p:nvPr/>
        </p:nvSpPr>
        <p:spPr>
          <a:xfrm>
            <a:off x="4164226" y="181921"/>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Oval 22">
            <a:extLst>
              <a:ext uri="{FF2B5EF4-FFF2-40B4-BE49-F238E27FC236}">
                <a16:creationId xmlns:a16="http://schemas.microsoft.com/office/drawing/2014/main" id="{26AD0CDD-B20E-F0B3-784A-B57E802109F4}"/>
              </a:ext>
            </a:extLst>
          </p:cNvPr>
          <p:cNvSpPr/>
          <p:nvPr/>
        </p:nvSpPr>
        <p:spPr>
          <a:xfrm>
            <a:off x="5523470" y="188099"/>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Oval 23">
            <a:extLst>
              <a:ext uri="{FF2B5EF4-FFF2-40B4-BE49-F238E27FC236}">
                <a16:creationId xmlns:a16="http://schemas.microsoft.com/office/drawing/2014/main" id="{75944EA4-23C5-6B88-4ADD-4DC17432C703}"/>
              </a:ext>
            </a:extLst>
          </p:cNvPr>
          <p:cNvSpPr/>
          <p:nvPr/>
        </p:nvSpPr>
        <p:spPr>
          <a:xfrm>
            <a:off x="2803232" y="181921"/>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Oval 24">
            <a:extLst>
              <a:ext uri="{FF2B5EF4-FFF2-40B4-BE49-F238E27FC236}">
                <a16:creationId xmlns:a16="http://schemas.microsoft.com/office/drawing/2014/main" id="{6329ABFB-C3AF-5B33-EDA1-8F7E1B10BAAF}"/>
              </a:ext>
            </a:extLst>
          </p:cNvPr>
          <p:cNvSpPr/>
          <p:nvPr/>
        </p:nvSpPr>
        <p:spPr>
          <a:xfrm>
            <a:off x="1332650" y="181921"/>
            <a:ext cx="172994" cy="172994"/>
          </a:xfrm>
          <a:prstGeom prst="ellipse">
            <a:avLst/>
          </a:prstGeom>
          <a:solidFill>
            <a:schemeClr val="bg1"/>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7" name="Oval 26">
            <a:extLst>
              <a:ext uri="{FF2B5EF4-FFF2-40B4-BE49-F238E27FC236}">
                <a16:creationId xmlns:a16="http://schemas.microsoft.com/office/drawing/2014/main" id="{364A0C19-BC62-7CBA-13C5-CF3D71D579C8}"/>
              </a:ext>
            </a:extLst>
          </p:cNvPr>
          <p:cNvSpPr/>
          <p:nvPr/>
        </p:nvSpPr>
        <p:spPr>
          <a:xfrm>
            <a:off x="6896821" y="181921"/>
            <a:ext cx="172994" cy="172994"/>
          </a:xfrm>
          <a:prstGeom prst="ellipse">
            <a:avLst/>
          </a:prstGeom>
          <a:solidFill>
            <a:schemeClr val="bg1"/>
          </a:solidFill>
          <a:ln w="9525">
            <a:solidFill>
              <a:srgbClr val="C0C3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C4E89753-8BC0-207B-CA00-EC7B3A8EC0B4}"/>
              </a:ext>
            </a:extLst>
          </p:cNvPr>
          <p:cNvSpPr txBox="1"/>
          <p:nvPr/>
        </p:nvSpPr>
        <p:spPr>
          <a:xfrm>
            <a:off x="2990365" y="170314"/>
            <a:ext cx="710451" cy="219291"/>
          </a:xfrm>
          <a:prstGeom prst="rect">
            <a:avLst/>
          </a:prstGeom>
          <a:noFill/>
          <a:ln>
            <a:noFill/>
          </a:ln>
        </p:spPr>
        <p:txBody>
          <a:bodyPr wrap="none" rtlCol="0">
            <a:spAutoFit/>
          </a:bodyPr>
          <a:lstStyle/>
          <a:p>
            <a:r>
              <a:rPr lang="en-US" sz="825" dirty="0">
                <a:solidFill>
                  <a:srgbClr val="C0C3C8"/>
                </a:solidFill>
              </a:rPr>
              <a:t>Permission</a:t>
            </a:r>
          </a:p>
        </p:txBody>
      </p:sp>
      <p:sp>
        <p:nvSpPr>
          <p:cNvPr id="29" name="TextBox 28">
            <a:extLst>
              <a:ext uri="{FF2B5EF4-FFF2-40B4-BE49-F238E27FC236}">
                <a16:creationId xmlns:a16="http://schemas.microsoft.com/office/drawing/2014/main" id="{6D862718-60E4-74F1-00F5-20C4AAC25B8D}"/>
              </a:ext>
            </a:extLst>
          </p:cNvPr>
          <p:cNvSpPr txBox="1"/>
          <p:nvPr/>
        </p:nvSpPr>
        <p:spPr>
          <a:xfrm>
            <a:off x="1509179" y="158771"/>
            <a:ext cx="599844" cy="219291"/>
          </a:xfrm>
          <a:prstGeom prst="rect">
            <a:avLst/>
          </a:prstGeom>
          <a:noFill/>
          <a:ln>
            <a:noFill/>
          </a:ln>
        </p:spPr>
        <p:txBody>
          <a:bodyPr wrap="none" rtlCol="0">
            <a:spAutoFit/>
          </a:bodyPr>
          <a:lstStyle>
            <a:defPPr>
              <a:defRPr lang="en-US"/>
            </a:defPPr>
            <a:lvl1pPr>
              <a:defRPr sz="1100">
                <a:solidFill>
                  <a:srgbClr val="0082AA"/>
                </a:solidFill>
              </a:defRPr>
            </a:lvl1pPr>
          </a:lstStyle>
          <a:p>
            <a:r>
              <a:rPr lang="en-US" sz="825" dirty="0"/>
              <a:t>Eligibility</a:t>
            </a:r>
          </a:p>
        </p:txBody>
      </p:sp>
      <p:sp>
        <p:nvSpPr>
          <p:cNvPr id="30" name="TextBox 29">
            <a:extLst>
              <a:ext uri="{FF2B5EF4-FFF2-40B4-BE49-F238E27FC236}">
                <a16:creationId xmlns:a16="http://schemas.microsoft.com/office/drawing/2014/main" id="{F5122DA9-CFA5-CB96-16EA-5C504FC71943}"/>
              </a:ext>
            </a:extLst>
          </p:cNvPr>
          <p:cNvSpPr txBox="1"/>
          <p:nvPr/>
        </p:nvSpPr>
        <p:spPr>
          <a:xfrm>
            <a:off x="4342657" y="110369"/>
            <a:ext cx="691215" cy="346249"/>
          </a:xfrm>
          <a:prstGeom prst="rect">
            <a:avLst/>
          </a:prstGeom>
          <a:noFill/>
          <a:ln>
            <a:noFill/>
          </a:ln>
        </p:spPr>
        <p:txBody>
          <a:bodyPr wrap="none" rtlCol="0">
            <a:spAutoFit/>
          </a:bodyPr>
          <a:lstStyle/>
          <a:p>
            <a:r>
              <a:rPr lang="en-US" sz="825" dirty="0">
                <a:solidFill>
                  <a:srgbClr val="C0C3C8"/>
                </a:solidFill>
              </a:rPr>
              <a:t>Budget</a:t>
            </a:r>
          </a:p>
          <a:p>
            <a:r>
              <a:rPr lang="en-US" sz="825" dirty="0">
                <a:solidFill>
                  <a:srgbClr val="C0C3C8"/>
                </a:solidFill>
              </a:rPr>
              <a:t>Worksheet</a:t>
            </a:r>
          </a:p>
        </p:txBody>
      </p:sp>
      <p:sp>
        <p:nvSpPr>
          <p:cNvPr id="31" name="TextBox 30">
            <a:extLst>
              <a:ext uri="{FF2B5EF4-FFF2-40B4-BE49-F238E27FC236}">
                <a16:creationId xmlns:a16="http://schemas.microsoft.com/office/drawing/2014/main" id="{3CB4405D-3E96-7013-8A43-FAB27C61C87A}"/>
              </a:ext>
            </a:extLst>
          </p:cNvPr>
          <p:cNvSpPr txBox="1"/>
          <p:nvPr/>
        </p:nvSpPr>
        <p:spPr>
          <a:xfrm>
            <a:off x="5703533" y="170314"/>
            <a:ext cx="705642" cy="219291"/>
          </a:xfrm>
          <a:prstGeom prst="rect">
            <a:avLst/>
          </a:prstGeom>
          <a:noFill/>
          <a:ln>
            <a:noFill/>
          </a:ln>
        </p:spPr>
        <p:txBody>
          <a:bodyPr wrap="none" rtlCol="0">
            <a:spAutoFit/>
          </a:bodyPr>
          <a:lstStyle/>
          <a:p>
            <a:r>
              <a:rPr lang="en-US" sz="825" dirty="0">
                <a:solidFill>
                  <a:srgbClr val="C0C3C8"/>
                </a:solidFill>
              </a:rPr>
              <a:t>Application</a:t>
            </a:r>
          </a:p>
        </p:txBody>
      </p:sp>
      <p:sp>
        <p:nvSpPr>
          <p:cNvPr id="32" name="TextBox 31">
            <a:extLst>
              <a:ext uri="{FF2B5EF4-FFF2-40B4-BE49-F238E27FC236}">
                <a16:creationId xmlns:a16="http://schemas.microsoft.com/office/drawing/2014/main" id="{FA3A3674-3ECF-662F-39D4-D7FD4224A47E}"/>
              </a:ext>
            </a:extLst>
          </p:cNvPr>
          <p:cNvSpPr txBox="1"/>
          <p:nvPr/>
        </p:nvSpPr>
        <p:spPr>
          <a:xfrm>
            <a:off x="7071716" y="110369"/>
            <a:ext cx="870751" cy="346249"/>
          </a:xfrm>
          <a:prstGeom prst="rect">
            <a:avLst/>
          </a:prstGeom>
          <a:noFill/>
          <a:ln>
            <a:noFill/>
          </a:ln>
        </p:spPr>
        <p:txBody>
          <a:bodyPr wrap="none" rtlCol="0">
            <a:spAutoFit/>
          </a:bodyPr>
          <a:lstStyle/>
          <a:p>
            <a:r>
              <a:rPr lang="en-US" sz="825" dirty="0">
                <a:solidFill>
                  <a:srgbClr val="C0C3C8"/>
                </a:solidFill>
              </a:rPr>
              <a:t>Preferences &amp;</a:t>
            </a:r>
          </a:p>
          <a:p>
            <a:r>
              <a:rPr lang="en-US" sz="825" dirty="0">
                <a:solidFill>
                  <a:srgbClr val="C0C3C8"/>
                </a:solidFill>
              </a:rPr>
              <a:t>Demographics</a:t>
            </a:r>
          </a:p>
        </p:txBody>
      </p:sp>
      <p:cxnSp>
        <p:nvCxnSpPr>
          <p:cNvPr id="33" name="Straight Connector 32">
            <a:extLst>
              <a:ext uri="{FF2B5EF4-FFF2-40B4-BE49-F238E27FC236}">
                <a16:creationId xmlns:a16="http://schemas.microsoft.com/office/drawing/2014/main" id="{D810269F-FE1C-B668-620C-91F09E1E07BD}"/>
              </a:ext>
            </a:extLst>
          </p:cNvPr>
          <p:cNvCxnSpPr/>
          <p:nvPr/>
        </p:nvCxnSpPr>
        <p:spPr>
          <a:xfrm>
            <a:off x="2287179"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9ADA5C6-6732-B9C6-EF9E-36E528BE1330}"/>
              </a:ext>
            </a:extLst>
          </p:cNvPr>
          <p:cNvCxnSpPr/>
          <p:nvPr/>
        </p:nvCxnSpPr>
        <p:spPr>
          <a:xfrm>
            <a:off x="3641103"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B52DFDA-14E9-1904-45DC-7AD63B2052AF}"/>
              </a:ext>
            </a:extLst>
          </p:cNvPr>
          <p:cNvCxnSpPr/>
          <p:nvPr/>
        </p:nvCxnSpPr>
        <p:spPr>
          <a:xfrm>
            <a:off x="4998562"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5173268-25A7-0996-C491-CCEECDC906D3}"/>
              </a:ext>
            </a:extLst>
          </p:cNvPr>
          <p:cNvCxnSpPr/>
          <p:nvPr/>
        </p:nvCxnSpPr>
        <p:spPr>
          <a:xfrm>
            <a:off x="6377232" y="268417"/>
            <a:ext cx="445417" cy="0"/>
          </a:xfrm>
          <a:prstGeom prst="line">
            <a:avLst/>
          </a:prstGeom>
          <a:ln w="9525">
            <a:solidFill>
              <a:srgbClr val="C0C3C8"/>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545AFA55-C080-52B7-E0C2-DAC6F67560F1}"/>
              </a:ext>
            </a:extLst>
          </p:cNvPr>
          <p:cNvSpPr/>
          <p:nvPr/>
        </p:nvSpPr>
        <p:spPr>
          <a:xfrm>
            <a:off x="1392955" y="242226"/>
            <a:ext cx="52384" cy="52384"/>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 name="Picture 8" descr="A screenshot of a computer&#10;&#10;Description automatically generated">
            <a:extLst>
              <a:ext uri="{FF2B5EF4-FFF2-40B4-BE49-F238E27FC236}">
                <a16:creationId xmlns:a16="http://schemas.microsoft.com/office/drawing/2014/main" id="{ECEC861C-9044-1DC8-91CA-3C22EA1EB6BE}"/>
              </a:ext>
            </a:extLst>
          </p:cNvPr>
          <p:cNvPicPr>
            <a:picLocks noChangeAspect="1"/>
          </p:cNvPicPr>
          <p:nvPr/>
        </p:nvPicPr>
        <p:blipFill rotWithShape="1">
          <a:blip r:embed="rId5"/>
          <a:srcRect l="26434" t="13145" r="26656" b="41623"/>
          <a:stretch/>
        </p:blipFill>
        <p:spPr>
          <a:xfrm>
            <a:off x="2430838" y="1281389"/>
            <a:ext cx="4282324" cy="2580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13" name="Group 12">
            <a:extLst>
              <a:ext uri="{FF2B5EF4-FFF2-40B4-BE49-F238E27FC236}">
                <a16:creationId xmlns:a16="http://schemas.microsoft.com/office/drawing/2014/main" id="{0B2D0228-D985-6CD5-A29E-D05C7838B868}"/>
              </a:ext>
            </a:extLst>
          </p:cNvPr>
          <p:cNvGrpSpPr/>
          <p:nvPr/>
        </p:nvGrpSpPr>
        <p:grpSpPr>
          <a:xfrm>
            <a:off x="80353" y="-14849"/>
            <a:ext cx="623453" cy="623453"/>
            <a:chOff x="6457950" y="940000"/>
            <a:chExt cx="748105" cy="748105"/>
          </a:xfrm>
        </p:grpSpPr>
        <p:pic>
          <p:nvPicPr>
            <p:cNvPr id="14" name="Graphic 13" descr="Browser window with solid fill">
              <a:extLst>
                <a:ext uri="{FF2B5EF4-FFF2-40B4-BE49-F238E27FC236}">
                  <a16:creationId xmlns:a16="http://schemas.microsoft.com/office/drawing/2014/main" id="{05758F14-546E-E156-32B4-BF2BAF15D9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7950" y="940000"/>
              <a:ext cx="748105" cy="748105"/>
            </a:xfrm>
            <a:prstGeom prst="rect">
              <a:avLst/>
            </a:prstGeom>
          </p:spPr>
        </p:pic>
        <p:sp>
          <p:nvSpPr>
            <p:cNvPr id="15" name="TextBox 14">
              <a:extLst>
                <a:ext uri="{FF2B5EF4-FFF2-40B4-BE49-F238E27FC236}">
                  <a16:creationId xmlns:a16="http://schemas.microsoft.com/office/drawing/2014/main" id="{1DE07736-AAFA-56C3-32FA-7802599E55BB}"/>
                </a:ext>
              </a:extLst>
            </p:cNvPr>
            <p:cNvSpPr txBox="1"/>
            <p:nvPr/>
          </p:nvSpPr>
          <p:spPr>
            <a:xfrm>
              <a:off x="6557680" y="1204924"/>
              <a:ext cx="548640" cy="332382"/>
            </a:xfrm>
            <a:prstGeom prst="rect">
              <a:avLst/>
            </a:prstGeom>
            <a:noFill/>
          </p:spPr>
          <p:txBody>
            <a:bodyPr wrap="square">
              <a:spAutoFit/>
            </a:bodyPr>
            <a:lstStyle/>
            <a:p>
              <a:pPr algn="ctr"/>
              <a:r>
                <a:rPr lang="en-US" sz="600" b="1" i="0" dirty="0">
                  <a:solidFill>
                    <a:srgbClr val="0080A7"/>
                  </a:solidFill>
                  <a:effectLst/>
                  <a:latin typeface="Calibri" panose="020F0502020204030204" pitchFamily="34" charset="0"/>
                  <a:cs typeface="Calibri" panose="020F0502020204030204" pitchFamily="34" charset="0"/>
                </a:rPr>
                <a:t>SBRL </a:t>
              </a:r>
            </a:p>
            <a:p>
              <a:pPr algn="ctr"/>
              <a:r>
                <a:rPr lang="en-US" sz="600" b="1" i="0" dirty="0">
                  <a:solidFill>
                    <a:srgbClr val="0080A7"/>
                  </a:solidFill>
                  <a:effectLst/>
                  <a:latin typeface="Calibri" panose="020F0502020204030204" pitchFamily="34" charset="0"/>
                  <a:cs typeface="Calibri" panose="020F0502020204030204" pitchFamily="34" charset="0"/>
                </a:rPr>
                <a:t>PORTAL</a:t>
              </a:r>
              <a:endParaRPr lang="en-US" sz="700" dirty="0">
                <a:solidFill>
                  <a:srgbClr val="0080A7"/>
                </a:solidFill>
              </a:endParaRPr>
            </a:p>
          </p:txBody>
        </p:sp>
      </p:grpSp>
      <p:sp>
        <p:nvSpPr>
          <p:cNvPr id="17" name="TextBox 16">
            <a:extLst>
              <a:ext uri="{FF2B5EF4-FFF2-40B4-BE49-F238E27FC236}">
                <a16:creationId xmlns:a16="http://schemas.microsoft.com/office/drawing/2014/main" id="{8DC50144-A9E8-362D-CACD-4686045AE030}"/>
              </a:ext>
            </a:extLst>
          </p:cNvPr>
          <p:cNvSpPr txBox="1"/>
          <p:nvPr/>
        </p:nvSpPr>
        <p:spPr>
          <a:xfrm>
            <a:off x="2840324" y="2507949"/>
            <a:ext cx="3576802" cy="215444"/>
          </a:xfrm>
          <a:prstGeom prst="rect">
            <a:avLst/>
          </a:prstGeom>
          <a:noFill/>
        </p:spPr>
        <p:txBody>
          <a:bodyPr wrap="square">
            <a:spAutoFit/>
          </a:bodyPr>
          <a:lstStyle/>
          <a:p>
            <a:r>
              <a:rPr lang="en-US" sz="800" dirty="0">
                <a:solidFill>
                  <a:srgbClr val="778385"/>
                </a:solidFill>
                <a:effectLst/>
                <a:latin typeface="Calibri Light" panose="020F0302020204030204" pitchFamily="34" charset="0"/>
                <a:cs typeface="Calibri Light" panose="020F0302020204030204" pitchFamily="34" charset="0"/>
              </a:rPr>
              <a:t>410 Terry Ave N, Seattle 98109 WA</a:t>
            </a:r>
            <a:endParaRPr lang="en-US" sz="800" dirty="0">
              <a:solidFill>
                <a:srgbClr val="778385"/>
              </a:solidFill>
              <a:latin typeface="Calibri Light" panose="020F0302020204030204" pitchFamily="34" charset="0"/>
              <a:cs typeface="Calibri Light" panose="020F0302020204030204" pitchFamily="34" charset="0"/>
            </a:endParaRPr>
          </a:p>
        </p:txBody>
      </p:sp>
      <p:sp>
        <p:nvSpPr>
          <p:cNvPr id="2" name="Google Shape;111;p19">
            <a:extLst>
              <a:ext uri="{FF2B5EF4-FFF2-40B4-BE49-F238E27FC236}">
                <a16:creationId xmlns:a16="http://schemas.microsoft.com/office/drawing/2014/main" id="{8CE8BBBC-461F-7DA8-675D-C1C6D3AC722F}"/>
              </a:ext>
            </a:extLst>
          </p:cNvPr>
          <p:cNvSpPr txBox="1"/>
          <p:nvPr/>
        </p:nvSpPr>
        <p:spPr>
          <a:xfrm>
            <a:off x="2614495" y="2871216"/>
            <a:ext cx="3890477" cy="459891"/>
          </a:xfrm>
          <a:prstGeom prst="rect">
            <a:avLst/>
          </a:prstGeom>
          <a:solidFill>
            <a:schemeClr val="bg1"/>
          </a:solidFill>
          <a:ln>
            <a:noFill/>
          </a:ln>
        </p:spPr>
        <p:txBody>
          <a:bodyPr spcFirstLastPara="1" wrap="square" lIns="68575" tIns="34275" rIns="68575" bIns="34275" anchor="t" anchorCtr="0">
            <a:noAutofit/>
          </a:bodyPr>
          <a:lstStyle/>
          <a:p>
            <a:pPr algn="l"/>
            <a:endParaRPr lang="en-US" b="1" i="0" dirty="0">
              <a:solidFill>
                <a:srgbClr val="77838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432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3C950ED-C08E-3F35-296D-DA5359003C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73C950ED-C08E-3F35-296D-DA5359003C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8" name="Google Shape;128;p2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dirty="0"/>
          </a:p>
        </p:txBody>
      </p:sp>
      <p:sp>
        <p:nvSpPr>
          <p:cNvPr id="129" name="Google Shape;129;p2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OVERVIEW OF </a:t>
            </a:r>
            <a:r>
              <a:rPr lang="en" b="1" u="sng" dirty="0"/>
              <a:t>INELIGIBLE</a:t>
            </a:r>
            <a:r>
              <a:rPr lang="en" b="1" dirty="0"/>
              <a:t> BUSINESSES</a:t>
            </a:r>
            <a:endParaRPr dirty="0"/>
          </a:p>
        </p:txBody>
      </p:sp>
      <p:pic>
        <p:nvPicPr>
          <p:cNvPr id="130" name="Google Shape;130;p21"/>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4" name="TextBox 3">
            <a:extLst>
              <a:ext uri="{FF2B5EF4-FFF2-40B4-BE49-F238E27FC236}">
                <a16:creationId xmlns:a16="http://schemas.microsoft.com/office/drawing/2014/main" id="{D3D42686-9C4F-041F-0FEB-2397BDCB158D}"/>
              </a:ext>
            </a:extLst>
          </p:cNvPr>
          <p:cNvSpPr txBox="1"/>
          <p:nvPr/>
        </p:nvSpPr>
        <p:spPr>
          <a:xfrm>
            <a:off x="3645672" y="1121758"/>
            <a:ext cx="4619708" cy="738664"/>
          </a:xfrm>
          <a:prstGeom prst="rect">
            <a:avLst/>
          </a:prstGeom>
          <a:noFill/>
        </p:spPr>
        <p:txBody>
          <a:bodyPr wrap="square">
            <a:spAutoFit/>
          </a:bodyPr>
          <a:lstStyle/>
          <a:p>
            <a:br>
              <a:rPr lang="en-US" dirty="0">
                <a:effectLst/>
                <a:latin typeface="Montserrat" pitchFamily="2" charset="77"/>
              </a:rPr>
            </a:br>
            <a:br>
              <a:rPr lang="en-US" dirty="0">
                <a:effectLst/>
                <a:latin typeface="Montserrat" pitchFamily="2" charset="77"/>
              </a:rPr>
            </a:br>
            <a:endParaRPr lang="en-US" dirty="0">
              <a:effectLst/>
              <a:latin typeface="Montserrat" pitchFamily="2" charset="77"/>
            </a:endParaRPr>
          </a:p>
        </p:txBody>
      </p:sp>
      <p:sp>
        <p:nvSpPr>
          <p:cNvPr id="5" name="Google Shape;111;p19">
            <a:extLst>
              <a:ext uri="{FF2B5EF4-FFF2-40B4-BE49-F238E27FC236}">
                <a16:creationId xmlns:a16="http://schemas.microsoft.com/office/drawing/2014/main" id="{E3DE32E3-10BF-3973-3815-5331E848C845}"/>
              </a:ext>
            </a:extLst>
          </p:cNvPr>
          <p:cNvSpPr txBox="1"/>
          <p:nvPr/>
        </p:nvSpPr>
        <p:spPr>
          <a:xfrm>
            <a:off x="612508" y="937846"/>
            <a:ext cx="8223699" cy="3732654"/>
          </a:xfrm>
          <a:prstGeom prst="rect">
            <a:avLst/>
          </a:prstGeom>
          <a:noFill/>
          <a:ln>
            <a:noFill/>
          </a:ln>
        </p:spPr>
        <p:txBody>
          <a:bodyPr spcFirstLastPara="1" wrap="square" lIns="68575" tIns="34275" rIns="68575" bIns="34275" anchor="ctr" anchorCtr="0">
            <a:noAutofit/>
          </a:bodyPr>
          <a:lstStyle/>
          <a:p>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suspended or disbarred by the federal government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Licensed Cannabis Operations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engaged in any socially undesirable activity or activity that may be considered predatory in nature, such as rent-to-own businesses and check cashing businesses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of a prurient sexual nature (“adult” businesses)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primarily engaged in political or lobbying activities </a:t>
            </a:r>
          </a:p>
          <a:p>
            <a:pPr marL="285750" indent="-285750">
              <a:buFont typeface="Arial" panose="020B0604020202020204" pitchFamily="34" charset="0"/>
              <a:buChar char="•"/>
            </a:pPr>
            <a:endParaRPr lang="en-US"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cs typeface="Calibri" panose="020F0502020204030204" pitchFamily="34" charset="0"/>
              </a:rPr>
              <a:t>Businesses that restrict patronage for any reason other than legal requirements </a:t>
            </a:r>
          </a:p>
        </p:txBody>
      </p:sp>
    </p:spTree>
    <p:extLst>
      <p:ext uri="{BB962C8B-B14F-4D97-AF65-F5344CB8AC3E}">
        <p14:creationId xmlns:p14="http://schemas.microsoft.com/office/powerpoint/2010/main" val="350423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5521-7C56-EE64-FC03-7D32DE791609}"/>
              </a:ext>
            </a:extLst>
          </p:cNvPr>
          <p:cNvSpPr>
            <a:spLocks noGrp="1"/>
          </p:cNvSpPr>
          <p:nvPr>
            <p:ph type="title"/>
          </p:nvPr>
        </p:nvSpPr>
        <p:spPr>
          <a:xfrm>
            <a:off x="2483827" y="1666143"/>
            <a:ext cx="4176346" cy="1811214"/>
          </a:xfrm>
        </p:spPr>
        <p:txBody>
          <a:bodyPr>
            <a:normAutofit fontScale="90000"/>
          </a:bodyPr>
          <a:lstStyle/>
          <a:p>
            <a:pPr algn="ctr"/>
            <a:r>
              <a:rPr lang="en-US" sz="5000" b="1" dirty="0"/>
              <a:t>Q&amp;A</a:t>
            </a:r>
            <a:br>
              <a:rPr lang="en-US" sz="5000" b="1" dirty="0"/>
            </a:br>
            <a:r>
              <a:rPr lang="en-US" sz="5000" b="1" dirty="0"/>
              <a:t>What are your Questions?</a:t>
            </a:r>
          </a:p>
        </p:txBody>
      </p:sp>
      <p:sp>
        <p:nvSpPr>
          <p:cNvPr id="4" name="Slide Number Placeholder 3">
            <a:extLst>
              <a:ext uri="{FF2B5EF4-FFF2-40B4-BE49-F238E27FC236}">
                <a16:creationId xmlns:a16="http://schemas.microsoft.com/office/drawing/2014/main" id="{9EFF5720-DC91-EEA5-C504-B67DF37D08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09066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BC64D-2C31-239F-3697-754F473DCA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5">
            <a:extLst>
              <a:ext uri="{FF2B5EF4-FFF2-40B4-BE49-F238E27FC236}">
                <a16:creationId xmlns:a16="http://schemas.microsoft.com/office/drawing/2014/main" id="{49A66A74-2124-E0F5-4304-8707E8097F4C}"/>
              </a:ext>
            </a:extLst>
          </p:cNvPr>
          <p:cNvPicPr>
            <a:picLocks noChangeAspect="1"/>
          </p:cNvPicPr>
          <p:nvPr/>
        </p:nvPicPr>
        <p:blipFill>
          <a:blip r:embed="rId2"/>
          <a:stretch>
            <a:fillRect/>
          </a:stretch>
        </p:blipFill>
        <p:spPr>
          <a:xfrm>
            <a:off x="0" y="568992"/>
            <a:ext cx="9144000" cy="4005515"/>
          </a:xfrm>
          <a:prstGeom prst="rect">
            <a:avLst/>
          </a:prstGeom>
        </p:spPr>
      </p:pic>
    </p:spTree>
    <p:extLst>
      <p:ext uri="{BB962C8B-B14F-4D97-AF65-F5344CB8AC3E}">
        <p14:creationId xmlns:p14="http://schemas.microsoft.com/office/powerpoint/2010/main" val="64084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4119342" y="956572"/>
            <a:ext cx="4810200" cy="3230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000"/>
              <a:buFont typeface="Arial"/>
              <a:buNone/>
            </a:pPr>
            <a:r>
              <a:rPr lang="en-US" sz="2000" b="1" dirty="0">
                <a:solidFill>
                  <a:schemeClr val="dk1"/>
                </a:solidFill>
              </a:rPr>
              <a:t>Overview of the SBRL (25 mins)</a:t>
            </a:r>
            <a:endParaRPr sz="2800" dirty="0">
              <a:solidFill>
                <a:schemeClr val="dk1"/>
              </a:solidFill>
            </a:endParaRPr>
          </a:p>
          <a:p>
            <a:pPr marL="457200" lvl="0" indent="-330200" algn="l" rtl="0">
              <a:spcBef>
                <a:spcPts val="0"/>
              </a:spcBef>
              <a:spcAft>
                <a:spcPts val="0"/>
              </a:spcAft>
              <a:buSzPts val="1600"/>
              <a:buFont typeface="Arial"/>
              <a:buChar char="●"/>
            </a:pPr>
            <a:r>
              <a:rPr lang="en-US" sz="1600" dirty="0">
                <a:solidFill>
                  <a:schemeClr val="dk1"/>
                </a:solidFill>
              </a:rPr>
              <a:t>Who is the SBRN </a:t>
            </a:r>
          </a:p>
          <a:p>
            <a:pPr marL="457200" lvl="0" indent="-330200" algn="l" rtl="0">
              <a:spcBef>
                <a:spcPts val="0"/>
              </a:spcBef>
              <a:spcAft>
                <a:spcPts val="0"/>
              </a:spcAft>
              <a:buSzPts val="1600"/>
              <a:buFont typeface="Arial"/>
              <a:buChar char="●"/>
            </a:pPr>
            <a:r>
              <a:rPr lang="en-US" sz="1600" dirty="0">
                <a:solidFill>
                  <a:schemeClr val="dk1"/>
                </a:solidFill>
              </a:rPr>
              <a:t>Why are we Providing this Product</a:t>
            </a:r>
          </a:p>
          <a:p>
            <a:pPr marL="457200" lvl="0" indent="-330200" algn="l" rtl="0">
              <a:spcBef>
                <a:spcPts val="0"/>
              </a:spcBef>
              <a:spcAft>
                <a:spcPts val="0"/>
              </a:spcAft>
              <a:buSzPts val="1600"/>
              <a:buFont typeface="Arial"/>
              <a:buChar char="●"/>
            </a:pPr>
            <a:r>
              <a:rPr lang="en-US" sz="1600" dirty="0">
                <a:solidFill>
                  <a:schemeClr val="dk1"/>
                </a:solidFill>
              </a:rPr>
              <a:t>Product details</a:t>
            </a:r>
          </a:p>
          <a:p>
            <a:pPr marL="457200" lvl="0" indent="-330200" algn="l" rtl="0">
              <a:spcBef>
                <a:spcPts val="0"/>
              </a:spcBef>
              <a:spcAft>
                <a:spcPts val="0"/>
              </a:spcAft>
              <a:buSzPts val="1600"/>
              <a:buFont typeface="Arial"/>
              <a:buChar char="●"/>
            </a:pPr>
            <a:r>
              <a:rPr lang="en-US" sz="1600" dirty="0">
                <a:solidFill>
                  <a:schemeClr val="dk1"/>
                </a:solidFill>
              </a:rPr>
              <a:t>Is this product a good fit for me?</a:t>
            </a:r>
          </a:p>
          <a:p>
            <a:pPr marL="457200" lvl="0" indent="-330200" algn="l" rtl="0">
              <a:spcBef>
                <a:spcPts val="0"/>
              </a:spcBef>
              <a:spcAft>
                <a:spcPts val="0"/>
              </a:spcAft>
              <a:buSzPts val="1600"/>
              <a:buFont typeface="Arial"/>
              <a:buChar char="●"/>
            </a:pPr>
            <a:endParaRPr sz="1600" b="1" dirty="0">
              <a:solidFill>
                <a:schemeClr val="dk1"/>
              </a:solidFill>
            </a:endParaRPr>
          </a:p>
          <a:p>
            <a:pPr marL="0" lvl="0" indent="0" algn="l" rtl="0">
              <a:spcBef>
                <a:spcPts val="0"/>
              </a:spcBef>
              <a:spcAft>
                <a:spcPts val="0"/>
              </a:spcAft>
              <a:buClr>
                <a:schemeClr val="dk1"/>
              </a:buClr>
              <a:buSzPts val="2000"/>
              <a:buFont typeface="Arial"/>
              <a:buNone/>
            </a:pPr>
            <a:r>
              <a:rPr lang="en-US" sz="2000" b="1" dirty="0">
                <a:solidFill>
                  <a:schemeClr val="dk1"/>
                </a:solidFill>
              </a:rPr>
              <a:t>Applying (20 mins)</a:t>
            </a:r>
            <a:endParaRPr lang="en-US" sz="2800" dirty="0">
              <a:solidFill>
                <a:schemeClr val="dk1"/>
              </a:solidFill>
            </a:endParaRPr>
          </a:p>
          <a:p>
            <a:pPr marL="457200" lvl="0" indent="-330200" algn="l" rtl="0">
              <a:spcBef>
                <a:spcPts val="0"/>
              </a:spcBef>
              <a:spcAft>
                <a:spcPts val="0"/>
              </a:spcAft>
              <a:buSzPts val="1600"/>
              <a:buFont typeface="Arial"/>
              <a:buChar char="●"/>
            </a:pPr>
            <a:r>
              <a:rPr lang="en-US" sz="1600" dirty="0">
                <a:solidFill>
                  <a:schemeClr val="dk1"/>
                </a:solidFill>
              </a:rPr>
              <a:t>Unique nature of this Program</a:t>
            </a:r>
          </a:p>
          <a:p>
            <a:pPr marL="457200" lvl="0" indent="-330200" algn="l" rtl="0">
              <a:spcBef>
                <a:spcPts val="0"/>
              </a:spcBef>
              <a:spcAft>
                <a:spcPts val="0"/>
              </a:spcAft>
              <a:buSzPts val="1600"/>
              <a:buFont typeface="Arial"/>
              <a:buChar char="●"/>
            </a:pPr>
            <a:r>
              <a:rPr lang="en-US" sz="1600" dirty="0">
                <a:solidFill>
                  <a:schemeClr val="dk1"/>
                </a:solidFill>
              </a:rPr>
              <a:t>How to Prepare</a:t>
            </a:r>
          </a:p>
          <a:p>
            <a:pPr marL="457200" lvl="0" indent="-330200" algn="l" rtl="0">
              <a:spcBef>
                <a:spcPts val="0"/>
              </a:spcBef>
              <a:spcAft>
                <a:spcPts val="0"/>
              </a:spcAft>
              <a:buSzPts val="1600"/>
              <a:buFont typeface="Arial"/>
              <a:buChar char="●"/>
            </a:pPr>
            <a:endParaRPr lang="en-US" sz="1600" dirty="0">
              <a:solidFill>
                <a:schemeClr val="dk1"/>
              </a:solidFill>
            </a:endParaRPr>
          </a:p>
          <a:p>
            <a:pPr marL="0" lvl="0" indent="0" algn="l" rtl="0">
              <a:spcBef>
                <a:spcPts val="0"/>
              </a:spcBef>
              <a:spcAft>
                <a:spcPts val="0"/>
              </a:spcAft>
              <a:buClr>
                <a:schemeClr val="dk1"/>
              </a:buClr>
              <a:buSzPts val="2000"/>
              <a:buFont typeface="Arial"/>
              <a:buNone/>
            </a:pPr>
            <a:r>
              <a:rPr lang="en-US" sz="2000" b="1" dirty="0">
                <a:solidFill>
                  <a:schemeClr val="dk1"/>
                </a:solidFill>
              </a:rPr>
              <a:t>Q&amp;A (15 mins)</a:t>
            </a:r>
            <a:endParaRPr lang="en-US" sz="2800" dirty="0">
              <a:solidFill>
                <a:schemeClr val="dk1"/>
              </a:solidFill>
            </a:endParaRPr>
          </a:p>
          <a:p>
            <a:pPr marL="127000" lvl="0" indent="0" algn="l" rtl="0">
              <a:spcBef>
                <a:spcPts val="0"/>
              </a:spcBef>
              <a:spcAft>
                <a:spcPts val="0"/>
              </a:spcAft>
              <a:buSzPts val="1600"/>
              <a:buNone/>
            </a:pPr>
            <a:endParaRPr sz="1600" dirty="0">
              <a:solidFill>
                <a:schemeClr val="dk1"/>
              </a:solidFill>
            </a:endParaRPr>
          </a:p>
        </p:txBody>
      </p:sp>
      <p:pic>
        <p:nvPicPr>
          <p:cNvPr id="75" name="Google Shape;75;p15" descr="Clipboard Checked outline"/>
          <p:cNvPicPr preferRelativeResize="0"/>
          <p:nvPr/>
        </p:nvPicPr>
        <p:blipFill rotWithShape="1">
          <a:blip r:embed="rId3">
            <a:alphaModFix/>
          </a:blip>
          <a:srcRect/>
          <a:stretch/>
        </p:blipFill>
        <p:spPr>
          <a:xfrm>
            <a:off x="2176430" y="2228849"/>
            <a:ext cx="685800" cy="685800"/>
          </a:xfrm>
          <a:prstGeom prst="rect">
            <a:avLst/>
          </a:prstGeom>
          <a:noFill/>
          <a:ln>
            <a:noFill/>
          </a:ln>
        </p:spPr>
      </p:pic>
      <p:cxnSp>
        <p:nvCxnSpPr>
          <p:cNvPr id="76" name="Google Shape;76;p15"/>
          <p:cNvCxnSpPr/>
          <p:nvPr/>
        </p:nvCxnSpPr>
        <p:spPr>
          <a:xfrm>
            <a:off x="3887777" y="956572"/>
            <a:ext cx="0" cy="3230400"/>
          </a:xfrm>
          <a:prstGeom prst="straightConnector1">
            <a:avLst/>
          </a:prstGeom>
          <a:noFill/>
          <a:ln w="9525" cap="flat" cmpd="sng">
            <a:solidFill>
              <a:srgbClr val="EA5F13"/>
            </a:solidFill>
            <a:prstDash val="solid"/>
            <a:miter lim="800000"/>
            <a:headEnd type="none" w="sm" len="sm"/>
            <a:tailEnd type="none" w="sm" len="sm"/>
          </a:ln>
        </p:spPr>
      </p:cxnSp>
      <p:sp>
        <p:nvSpPr>
          <p:cNvPr id="77" name="Google Shape;77;p1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t>AGENDA</a:t>
            </a:r>
            <a:endParaRPr b="1" dirty="0"/>
          </a:p>
        </p:txBody>
      </p:sp>
      <p:pic>
        <p:nvPicPr>
          <p:cNvPr id="78" name="Google Shape;78;p15"/>
          <p:cNvPicPr preferRelativeResize="0"/>
          <p:nvPr/>
        </p:nvPicPr>
        <p:blipFill>
          <a:blip r:embed="rId4">
            <a:alphaModFix/>
          </a:blip>
          <a:stretch>
            <a:fillRect/>
          </a:stretch>
        </p:blipFill>
        <p:spPr>
          <a:xfrm>
            <a:off x="7380040" y="51424"/>
            <a:ext cx="1641110" cy="393600"/>
          </a:xfrm>
          <a:prstGeom prst="rect">
            <a:avLst/>
          </a:prstGeom>
          <a:noFill/>
          <a:ln>
            <a:noFill/>
          </a:ln>
        </p:spPr>
      </p:pic>
      <p:sp>
        <p:nvSpPr>
          <p:cNvPr id="2" name="Google Shape;14;p2">
            <a:extLst>
              <a:ext uri="{FF2B5EF4-FFF2-40B4-BE49-F238E27FC236}">
                <a16:creationId xmlns:a16="http://schemas.microsoft.com/office/drawing/2014/main" id="{B8B98364-E355-3621-F716-C8A7B318EE75}"/>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2</a:t>
            </a:fld>
            <a:endParaRPr lang="e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8CD0AB4-6449-B291-CB2B-E7C804AF6D5A}"/>
              </a:ext>
            </a:extLst>
          </p:cNvPr>
          <p:cNvGraphicFramePr>
            <a:graphicFrameLocks noChangeAspect="1"/>
          </p:cNvGraphicFramePr>
          <p:nvPr>
            <p:custDataLst>
              <p:tags r:id="rId1"/>
            </p:custDataLst>
            <p:extLst>
              <p:ext uri="{D42A27DB-BD31-4B8C-83A1-F6EECF244321}">
                <p14:modId xmlns:p14="http://schemas.microsoft.com/office/powerpoint/2010/main" val="15336499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48CD0AB4-6449-B291-CB2B-E7C804AF6D5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93" name="Google Shape;93;p17" descr="Picture 2"/>
          <p:cNvPicPr preferRelativeResize="0"/>
          <p:nvPr/>
        </p:nvPicPr>
        <p:blipFill rotWithShape="1">
          <a:blip r:embed="rId6">
            <a:alphaModFix/>
          </a:blip>
          <a:srcRect l="1522" t="30568" r="878" b="29452"/>
          <a:stretch/>
        </p:blipFill>
        <p:spPr>
          <a:xfrm>
            <a:off x="5440086" y="2496598"/>
            <a:ext cx="1689174" cy="389201"/>
          </a:xfrm>
          <a:prstGeom prst="rect">
            <a:avLst/>
          </a:prstGeom>
          <a:noFill/>
          <a:ln>
            <a:noFill/>
          </a:ln>
        </p:spPr>
      </p:pic>
      <p:pic>
        <p:nvPicPr>
          <p:cNvPr id="98" name="Google Shape;98;p17"/>
          <p:cNvPicPr preferRelativeResize="0"/>
          <p:nvPr/>
        </p:nvPicPr>
        <p:blipFill rotWithShape="1">
          <a:blip r:embed="rId7">
            <a:alphaModFix/>
          </a:blip>
          <a:srcRect/>
          <a:stretch/>
        </p:blipFill>
        <p:spPr>
          <a:xfrm>
            <a:off x="7056884" y="3864641"/>
            <a:ext cx="1638688" cy="389213"/>
          </a:xfrm>
          <a:prstGeom prst="rect">
            <a:avLst/>
          </a:prstGeom>
          <a:noFill/>
          <a:ln>
            <a:noFill/>
          </a:ln>
        </p:spPr>
      </p:pic>
      <p:sp>
        <p:nvSpPr>
          <p:cNvPr id="99" name="Google Shape;99;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W</a:t>
            </a:r>
            <a:r>
              <a:rPr lang="en-US" b="1" dirty="0"/>
              <a:t>h</a:t>
            </a:r>
            <a:r>
              <a:rPr lang="en" b="1" dirty="0"/>
              <a:t>at is the SBRN? </a:t>
            </a:r>
            <a:endParaRPr dirty="0"/>
          </a:p>
        </p:txBody>
      </p:sp>
      <p:sp>
        <p:nvSpPr>
          <p:cNvPr id="3" name="Google Shape;14;p2">
            <a:extLst>
              <a:ext uri="{FF2B5EF4-FFF2-40B4-BE49-F238E27FC236}">
                <a16:creationId xmlns:a16="http://schemas.microsoft.com/office/drawing/2014/main" id="{39B1E58D-5ED6-B437-827C-1902BE1B3343}"/>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3</a:t>
            </a:fld>
            <a:endParaRPr lang="en" dirty="0"/>
          </a:p>
        </p:txBody>
      </p:sp>
      <p:cxnSp>
        <p:nvCxnSpPr>
          <p:cNvPr id="8" name="Straight Connector 7">
            <a:extLst>
              <a:ext uri="{FF2B5EF4-FFF2-40B4-BE49-F238E27FC236}">
                <a16:creationId xmlns:a16="http://schemas.microsoft.com/office/drawing/2014/main" id="{299D8518-9EC8-D394-D934-6D12606BA10F}"/>
              </a:ext>
            </a:extLst>
          </p:cNvPr>
          <p:cNvCxnSpPr>
            <a:cxnSpLocks/>
          </p:cNvCxnSpPr>
          <p:nvPr/>
        </p:nvCxnSpPr>
        <p:spPr>
          <a:xfrm>
            <a:off x="0" y="1945575"/>
            <a:ext cx="9144000" cy="8"/>
          </a:xfrm>
          <a:prstGeom prst="line">
            <a:avLst/>
          </a:prstGeom>
          <a:noFill/>
          <a:ln w="12700">
            <a:solidFill>
              <a:srgbClr val="0080A7"/>
            </a:solidFill>
            <a:prstDash val="dash"/>
          </a:ln>
        </p:spPr>
        <p:style>
          <a:lnRef idx="2">
            <a:schemeClr val="accent1">
              <a:shade val="15000"/>
            </a:schemeClr>
          </a:lnRef>
          <a:fillRef idx="1">
            <a:schemeClr val="accent1"/>
          </a:fillRef>
          <a:effectRef idx="0">
            <a:schemeClr val="accent1"/>
          </a:effectRef>
          <a:fontRef idx="minor">
            <a:schemeClr val="lt1"/>
          </a:fontRef>
        </p:style>
      </p:cxnSp>
      <p:sp>
        <p:nvSpPr>
          <p:cNvPr id="10" name="Oval 9">
            <a:extLst>
              <a:ext uri="{FF2B5EF4-FFF2-40B4-BE49-F238E27FC236}">
                <a16:creationId xmlns:a16="http://schemas.microsoft.com/office/drawing/2014/main" id="{4F66CABA-E0F6-570D-D1E5-6E941BBAEA57}"/>
              </a:ext>
            </a:extLst>
          </p:cNvPr>
          <p:cNvSpPr/>
          <p:nvPr/>
        </p:nvSpPr>
        <p:spPr>
          <a:xfrm>
            <a:off x="988997" y="1883732"/>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EB8370-7934-FBD4-FB92-12E3C89A658C}"/>
              </a:ext>
            </a:extLst>
          </p:cNvPr>
          <p:cNvSpPr/>
          <p:nvPr/>
        </p:nvSpPr>
        <p:spPr>
          <a:xfrm>
            <a:off x="2675767"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6548347-86DC-2E9C-D7D5-1A0F4F2C21E4}"/>
              </a:ext>
            </a:extLst>
          </p:cNvPr>
          <p:cNvSpPr/>
          <p:nvPr/>
        </p:nvSpPr>
        <p:spPr>
          <a:xfrm>
            <a:off x="4362537"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0CE5F8-BCDB-30B1-53AF-3970236092F3}"/>
              </a:ext>
            </a:extLst>
          </p:cNvPr>
          <p:cNvSpPr/>
          <p:nvPr/>
        </p:nvSpPr>
        <p:spPr>
          <a:xfrm>
            <a:off x="6049307"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7C8C46-8FD9-D078-BCFC-D6A36FFEA271}"/>
              </a:ext>
            </a:extLst>
          </p:cNvPr>
          <p:cNvSpPr/>
          <p:nvPr/>
        </p:nvSpPr>
        <p:spPr>
          <a:xfrm>
            <a:off x="7736078" y="1875500"/>
            <a:ext cx="140150" cy="140150"/>
          </a:xfrm>
          <a:prstGeom prst="ellipse">
            <a:avLst/>
          </a:prstGeom>
          <a:solidFill>
            <a:srgbClr val="0082AA"/>
          </a:solidFill>
          <a:ln w="9525">
            <a:solidFill>
              <a:srgbClr val="008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8AB12F-3D7F-92BE-636B-83EF04FE46FE}"/>
              </a:ext>
            </a:extLst>
          </p:cNvPr>
          <p:cNvSpPr txBox="1"/>
          <p:nvPr/>
        </p:nvSpPr>
        <p:spPr>
          <a:xfrm>
            <a:off x="747341"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2020</a:t>
            </a:r>
            <a:endParaRPr lang="en-US" b="1" dirty="0">
              <a:solidFill>
                <a:srgbClr val="0082AA"/>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3EA3C85-7C12-A426-9235-D1529B41AF4A}"/>
              </a:ext>
            </a:extLst>
          </p:cNvPr>
          <p:cNvSpPr txBox="1"/>
          <p:nvPr/>
        </p:nvSpPr>
        <p:spPr>
          <a:xfrm>
            <a:off x="2449760"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2021</a:t>
            </a:r>
            <a:endParaRPr lang="en-US" b="1" dirty="0">
              <a:solidFill>
                <a:srgbClr val="0082AA"/>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1AA3322-0976-93BA-62C1-7567801E48B3}"/>
              </a:ext>
            </a:extLst>
          </p:cNvPr>
          <p:cNvSpPr txBox="1"/>
          <p:nvPr/>
        </p:nvSpPr>
        <p:spPr>
          <a:xfrm>
            <a:off x="4120881"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2022</a:t>
            </a:r>
            <a:endParaRPr lang="en-US" b="1" dirty="0">
              <a:solidFill>
                <a:srgbClr val="0082AA"/>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1204073-751A-71D0-C76C-56271FDB03D9}"/>
              </a:ext>
            </a:extLst>
          </p:cNvPr>
          <p:cNvSpPr txBox="1"/>
          <p:nvPr/>
        </p:nvSpPr>
        <p:spPr>
          <a:xfrm>
            <a:off x="5792002"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2023</a:t>
            </a:r>
            <a:endParaRPr lang="en-US" b="1" dirty="0">
              <a:solidFill>
                <a:srgbClr val="0082AA"/>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7187462-E33B-EC2A-643D-E6026895F0DD}"/>
              </a:ext>
            </a:extLst>
          </p:cNvPr>
          <p:cNvSpPr txBox="1"/>
          <p:nvPr/>
        </p:nvSpPr>
        <p:spPr>
          <a:xfrm>
            <a:off x="7494421" y="1617809"/>
            <a:ext cx="623462" cy="307777"/>
          </a:xfrm>
          <a:prstGeom prst="rect">
            <a:avLst/>
          </a:prstGeom>
          <a:noFill/>
        </p:spPr>
        <p:txBody>
          <a:bodyPr wrap="square">
            <a:spAutoFit/>
          </a:bodyPr>
          <a:lstStyle/>
          <a:p>
            <a:pPr algn="ctr"/>
            <a:r>
              <a:rPr lang="en-US" b="1" dirty="0">
                <a:solidFill>
                  <a:srgbClr val="0082AA"/>
                </a:solidFill>
                <a:effectLst/>
                <a:latin typeface="Calibri" panose="020F0502020204030204" pitchFamily="34" charset="0"/>
                <a:cs typeface="Calibri" panose="020F0502020204030204" pitchFamily="34" charset="0"/>
              </a:rPr>
              <a:t>2024</a:t>
            </a:r>
            <a:endParaRPr lang="en-US" b="1" dirty="0">
              <a:solidFill>
                <a:srgbClr val="0082AA"/>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A02FB77-054D-B7FC-B835-EF4AF1CF110B}"/>
              </a:ext>
            </a:extLst>
          </p:cNvPr>
          <p:cNvSpPr txBox="1"/>
          <p:nvPr/>
        </p:nvSpPr>
        <p:spPr>
          <a:xfrm>
            <a:off x="174595" y="2353301"/>
            <a:ext cx="1768954" cy="830997"/>
          </a:xfrm>
          <a:prstGeom prst="rect">
            <a:avLst/>
          </a:prstGeom>
          <a:noFill/>
        </p:spPr>
        <p:txBody>
          <a:bodyPr wrap="square">
            <a:spAutoFit/>
          </a:bodyPr>
          <a:lstStyle>
            <a:defPPr marR="0" lvl="0" algn="l" rtl="0">
              <a:lnSpc>
                <a:spcPct val="100000"/>
              </a:lnSpc>
              <a:spcBef>
                <a:spcPts val="0"/>
              </a:spcBef>
              <a:spcAft>
                <a:spcPts val="0"/>
              </a:spcAft>
            </a:defPPr>
            <a:lvl1pPr algn="ctr">
              <a:defRPr b="1">
                <a:solidFill>
                  <a:srgbClr val="0082AA"/>
                </a:solidFill>
                <a:effectLst/>
                <a:latin typeface="Calibri" panose="020F0502020204030204" pitchFamily="34" charset="0"/>
                <a:cs typeface="Calibri" panose="020F0502020204030204" pitchFamily="34" charset="0"/>
              </a:defRPr>
            </a:lvl1pPr>
          </a:lstStyle>
          <a:p>
            <a:pPr algn="l"/>
            <a:r>
              <a:rPr lang="en-US" sz="1200" b="0" dirty="0">
                <a:solidFill>
                  <a:schemeClr val="tx1"/>
                </a:solidFill>
              </a:rPr>
              <a:t>The SBRN was established with 11 partners to support small business/entrepreneurs</a:t>
            </a:r>
          </a:p>
        </p:txBody>
      </p:sp>
      <p:sp>
        <p:nvSpPr>
          <p:cNvPr id="29" name="TextBox 28">
            <a:extLst>
              <a:ext uri="{FF2B5EF4-FFF2-40B4-BE49-F238E27FC236}">
                <a16:creationId xmlns:a16="http://schemas.microsoft.com/office/drawing/2014/main" id="{17F880E5-8F86-24D9-3389-4DB5F131F82D}"/>
              </a:ext>
            </a:extLst>
          </p:cNvPr>
          <p:cNvSpPr txBox="1"/>
          <p:nvPr/>
        </p:nvSpPr>
        <p:spPr>
          <a:xfrm>
            <a:off x="4219843" y="2445544"/>
            <a:ext cx="1351034" cy="461665"/>
          </a:xfrm>
          <a:prstGeom prst="rect">
            <a:avLst/>
          </a:prstGeom>
          <a:noFill/>
        </p:spPr>
        <p:txBody>
          <a:bodyPr wrap="square">
            <a:spAutoFit/>
          </a:bodyPr>
          <a:lstStyle>
            <a:defPPr marR="0" lvl="0" algn="l" rtl="0">
              <a:lnSpc>
                <a:spcPct val="100000"/>
              </a:lnSpc>
              <a:spcBef>
                <a:spcPts val="0"/>
              </a:spcBef>
              <a:spcAft>
                <a:spcPts val="0"/>
              </a:spcAft>
            </a:defPPr>
            <a:lvl1pPr algn="ctr">
              <a:defRPr b="1">
                <a:solidFill>
                  <a:srgbClr val="0082AA"/>
                </a:solidFill>
                <a:effectLst/>
                <a:latin typeface="Calibri" panose="020F0502020204030204" pitchFamily="34" charset="0"/>
                <a:cs typeface="Calibri" panose="020F0502020204030204" pitchFamily="34" charset="0"/>
              </a:defRPr>
            </a:lvl1pPr>
          </a:lstStyle>
          <a:p>
            <a:pPr algn="l"/>
            <a:r>
              <a:rPr lang="en-US" sz="1200" b="0" dirty="0">
                <a:solidFill>
                  <a:schemeClr val="tx1"/>
                </a:solidFill>
              </a:rPr>
              <a:t>SBRN grows from </a:t>
            </a:r>
          </a:p>
          <a:p>
            <a:pPr algn="l"/>
            <a:r>
              <a:rPr lang="en-US" sz="1200" b="0" dirty="0">
                <a:solidFill>
                  <a:schemeClr val="tx1"/>
                </a:solidFill>
              </a:rPr>
              <a:t>11 to 30 partners</a:t>
            </a:r>
          </a:p>
        </p:txBody>
      </p:sp>
      <p:sp>
        <p:nvSpPr>
          <p:cNvPr id="30" name="TextBox 29">
            <a:extLst>
              <a:ext uri="{FF2B5EF4-FFF2-40B4-BE49-F238E27FC236}">
                <a16:creationId xmlns:a16="http://schemas.microsoft.com/office/drawing/2014/main" id="{460E1B4B-2FB6-0CAC-6EA1-BC2BE31436B1}"/>
              </a:ext>
            </a:extLst>
          </p:cNvPr>
          <p:cNvSpPr txBox="1"/>
          <p:nvPr/>
        </p:nvSpPr>
        <p:spPr>
          <a:xfrm>
            <a:off x="5360306" y="3643750"/>
            <a:ext cx="1768954" cy="830997"/>
          </a:xfrm>
          <a:prstGeom prst="rect">
            <a:avLst/>
          </a:prstGeom>
          <a:noFill/>
        </p:spPr>
        <p:txBody>
          <a:bodyPr wrap="square">
            <a:spAutoFit/>
          </a:bodyPr>
          <a:lstStyle>
            <a:defPPr marR="0" lvl="0" algn="l" rtl="0">
              <a:lnSpc>
                <a:spcPct val="100000"/>
              </a:lnSpc>
              <a:spcBef>
                <a:spcPts val="0"/>
              </a:spcBef>
              <a:spcAft>
                <a:spcPts val="0"/>
              </a:spcAft>
              <a:defRPr/>
            </a:defPPr>
            <a:lvl1pPr>
              <a:defRPr sz="1200">
                <a:solidFill>
                  <a:srgbClr val="0082AA"/>
                </a:solidFill>
                <a:effectLst/>
                <a:latin typeface="Calibri" panose="020F0502020204030204" pitchFamily="34" charset="0"/>
                <a:cs typeface="Calibri" panose="020F0502020204030204" pitchFamily="34" charset="0"/>
              </a:defRPr>
            </a:lvl1pPr>
          </a:lstStyle>
          <a:p>
            <a:r>
              <a:rPr lang="en-US" dirty="0">
                <a:solidFill>
                  <a:schemeClr val="tx1"/>
                </a:solidFill>
              </a:rPr>
              <a:t>Commerce contracted with GoWest to design and implement a Credit Building Pilot Program</a:t>
            </a:r>
          </a:p>
        </p:txBody>
      </p:sp>
      <p:sp>
        <p:nvSpPr>
          <p:cNvPr id="32" name="TextBox 31">
            <a:extLst>
              <a:ext uri="{FF2B5EF4-FFF2-40B4-BE49-F238E27FC236}">
                <a16:creationId xmlns:a16="http://schemas.microsoft.com/office/drawing/2014/main" id="{1358C43E-CF48-8017-D626-9D770E3CDACE}"/>
              </a:ext>
            </a:extLst>
          </p:cNvPr>
          <p:cNvSpPr txBox="1"/>
          <p:nvPr/>
        </p:nvSpPr>
        <p:spPr>
          <a:xfrm>
            <a:off x="1645823" y="3551418"/>
            <a:ext cx="3127731" cy="1015663"/>
          </a:xfrm>
          <a:prstGeom prst="rect">
            <a:avLst/>
          </a:prstGeom>
          <a:noFill/>
        </p:spPr>
        <p:txBody>
          <a:bodyPr wrap="square">
            <a:spAutoFit/>
          </a:bodyPr>
          <a:lstStyle>
            <a:defPPr marR="0" lvl="0" algn="l" rtl="0">
              <a:lnSpc>
                <a:spcPct val="100000"/>
              </a:lnSpc>
              <a:spcBef>
                <a:spcPts val="0"/>
              </a:spcBef>
              <a:spcAft>
                <a:spcPts val="0"/>
              </a:spcAft>
              <a:defRPr/>
            </a:defPPr>
            <a:lvl1pPr>
              <a:defRPr sz="1200">
                <a:solidFill>
                  <a:srgbClr val="0082AA"/>
                </a:solidFill>
                <a:effectLst/>
                <a:latin typeface="Calibri" panose="020F0502020204030204" pitchFamily="34" charset="0"/>
                <a:cs typeface="Calibri" panose="020F0502020204030204" pitchFamily="34" charset="0"/>
              </a:defRPr>
            </a:lvl1pPr>
          </a:lstStyle>
          <a:p>
            <a:r>
              <a:rPr lang="en-US" dirty="0">
                <a:solidFill>
                  <a:schemeClr val="tx1"/>
                </a:solidFill>
                <a:sym typeface="Calibri"/>
              </a:rPr>
              <a:t>Identified underlying barriers to conventional lending: </a:t>
            </a:r>
            <a:r>
              <a:rPr lang="en-US" b="1" dirty="0">
                <a:solidFill>
                  <a:schemeClr val="tx1"/>
                </a:solidFill>
                <a:sym typeface="Calibri"/>
              </a:rPr>
              <a:t>complex application processes</a:t>
            </a:r>
            <a:r>
              <a:rPr lang="en-US" dirty="0">
                <a:solidFill>
                  <a:schemeClr val="tx1"/>
                </a:solidFill>
                <a:sym typeface="Calibri"/>
              </a:rPr>
              <a:t>, </a:t>
            </a:r>
            <a:r>
              <a:rPr lang="en-US" b="1" dirty="0">
                <a:solidFill>
                  <a:schemeClr val="tx1"/>
                </a:solidFill>
                <a:sym typeface="Calibri"/>
              </a:rPr>
              <a:t>credit history</a:t>
            </a:r>
            <a:r>
              <a:rPr lang="en-US" dirty="0">
                <a:solidFill>
                  <a:schemeClr val="tx1"/>
                </a:solidFill>
                <a:sym typeface="Calibri"/>
              </a:rPr>
              <a:t>, </a:t>
            </a:r>
            <a:r>
              <a:rPr lang="en-US" b="1" dirty="0">
                <a:solidFill>
                  <a:schemeClr val="tx1"/>
                </a:solidFill>
                <a:sym typeface="Calibri"/>
              </a:rPr>
              <a:t>limited financial history or documentation</a:t>
            </a:r>
            <a:r>
              <a:rPr lang="en-US" dirty="0">
                <a:solidFill>
                  <a:schemeClr val="tx1"/>
                </a:solidFill>
                <a:sym typeface="Calibri"/>
              </a:rPr>
              <a:t>, </a:t>
            </a:r>
            <a:r>
              <a:rPr lang="en-US" b="1" dirty="0">
                <a:solidFill>
                  <a:schemeClr val="tx1"/>
                </a:solidFill>
                <a:sym typeface="Calibri"/>
              </a:rPr>
              <a:t>lack of trust </a:t>
            </a:r>
            <a:r>
              <a:rPr lang="en-US" dirty="0">
                <a:solidFill>
                  <a:schemeClr val="tx1"/>
                </a:solidFill>
                <a:sym typeface="Calibri"/>
              </a:rPr>
              <a:t>in existing systems, </a:t>
            </a:r>
            <a:r>
              <a:rPr lang="en-US" b="1" dirty="0">
                <a:solidFill>
                  <a:schemeClr val="tx1"/>
                </a:solidFill>
                <a:sym typeface="Calibri"/>
              </a:rPr>
              <a:t>language</a:t>
            </a:r>
            <a:r>
              <a:rPr lang="en-US" dirty="0">
                <a:solidFill>
                  <a:schemeClr val="tx1"/>
                </a:solidFill>
                <a:sym typeface="Calibri"/>
              </a:rPr>
              <a:t> barriers, and more. </a:t>
            </a:r>
          </a:p>
        </p:txBody>
      </p:sp>
      <p:cxnSp>
        <p:nvCxnSpPr>
          <p:cNvPr id="36" name="Elbow Connector 35">
            <a:extLst>
              <a:ext uri="{FF2B5EF4-FFF2-40B4-BE49-F238E27FC236}">
                <a16:creationId xmlns:a16="http://schemas.microsoft.com/office/drawing/2014/main" id="{CAE41A31-3F09-1A5D-70EA-EC72AE77C94D}"/>
              </a:ext>
            </a:extLst>
          </p:cNvPr>
          <p:cNvCxnSpPr>
            <a:stCxn id="28" idx="2"/>
            <a:endCxn id="32" idx="1"/>
          </p:cNvCxnSpPr>
          <p:nvPr/>
        </p:nvCxnSpPr>
        <p:spPr>
          <a:xfrm rot="16200000" flipH="1">
            <a:off x="914971" y="3328398"/>
            <a:ext cx="874952" cy="586751"/>
          </a:xfrm>
          <a:prstGeom prst="bentConnector2">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9" name="Straight Arrow Connector 38">
            <a:extLst>
              <a:ext uri="{FF2B5EF4-FFF2-40B4-BE49-F238E27FC236}">
                <a16:creationId xmlns:a16="http://schemas.microsoft.com/office/drawing/2014/main" id="{00B065FA-2751-BDBF-5727-847534561F33}"/>
              </a:ext>
            </a:extLst>
          </p:cNvPr>
          <p:cNvCxnSpPr>
            <a:stCxn id="32" idx="3"/>
          </p:cNvCxnSpPr>
          <p:nvPr/>
        </p:nvCxnSpPr>
        <p:spPr>
          <a:xfrm flipV="1">
            <a:off x="4773554" y="4059249"/>
            <a:ext cx="515734" cy="1"/>
          </a:xfrm>
          <a:prstGeom prst="straightConnector1">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0" name="Straight Arrow Connector 39">
            <a:extLst>
              <a:ext uri="{FF2B5EF4-FFF2-40B4-BE49-F238E27FC236}">
                <a16:creationId xmlns:a16="http://schemas.microsoft.com/office/drawing/2014/main" id="{5E2F3088-B733-5AC4-ACC7-B454AF16C280}"/>
              </a:ext>
            </a:extLst>
          </p:cNvPr>
          <p:cNvCxnSpPr>
            <a:cxnSpLocks/>
            <a:stCxn id="28" idx="3"/>
            <a:endCxn id="29" idx="1"/>
          </p:cNvCxnSpPr>
          <p:nvPr/>
        </p:nvCxnSpPr>
        <p:spPr>
          <a:xfrm flipV="1">
            <a:off x="1943549" y="2676377"/>
            <a:ext cx="2276294" cy="92423"/>
          </a:xfrm>
          <a:prstGeom prst="straightConnector1">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9" name="Elbow Connector 48">
            <a:extLst>
              <a:ext uri="{FF2B5EF4-FFF2-40B4-BE49-F238E27FC236}">
                <a16:creationId xmlns:a16="http://schemas.microsoft.com/office/drawing/2014/main" id="{25491395-AA04-78C7-BAB2-8D59249EE664}"/>
              </a:ext>
            </a:extLst>
          </p:cNvPr>
          <p:cNvCxnSpPr>
            <a:cxnSpLocks/>
            <a:stCxn id="93" idx="3"/>
            <a:endCxn id="98" idx="0"/>
          </p:cNvCxnSpPr>
          <p:nvPr/>
        </p:nvCxnSpPr>
        <p:spPr>
          <a:xfrm>
            <a:off x="7129260" y="2691199"/>
            <a:ext cx="746968" cy="1173442"/>
          </a:xfrm>
          <a:prstGeom prst="bentConnector2">
            <a:avLst/>
          </a:prstGeom>
          <a:noFill/>
          <a:ln w="9525">
            <a:solidFill>
              <a:srgbClr val="778385"/>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p:nvPr/>
        </p:nvSpPr>
        <p:spPr>
          <a:xfrm>
            <a:off x="628649" y="1005633"/>
            <a:ext cx="7886700" cy="3753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800"/>
              </a:spcBef>
              <a:spcAft>
                <a:spcPts val="0"/>
              </a:spcAft>
              <a:buClr>
                <a:srgbClr val="1F1F1F"/>
              </a:buClr>
              <a:buSzPts val="1400"/>
              <a:buFont typeface="Arial"/>
              <a:buNone/>
            </a:pPr>
            <a:r>
              <a:rPr lang="en" sz="1600" b="1" i="0" u="none" strike="noStrike" cap="none" dirty="0">
                <a:solidFill>
                  <a:srgbClr val="C30062"/>
                </a:solidFill>
                <a:highlight>
                  <a:srgbClr val="FFFFFF"/>
                </a:highlight>
                <a:latin typeface="Calibri"/>
                <a:ea typeface="Calibri"/>
                <a:cs typeface="Calibri"/>
                <a:sym typeface="Calibri"/>
              </a:rPr>
              <a:t>FUNDING GAP</a:t>
            </a:r>
            <a:endParaRPr sz="1600" i="0" u="none" strike="noStrike" cap="none" dirty="0">
              <a:solidFill>
                <a:srgbClr val="C30062"/>
              </a:solidFill>
              <a:highlight>
                <a:srgbClr val="FFFFFF"/>
              </a:highlight>
              <a:latin typeface="Calibri"/>
              <a:ea typeface="Calibri"/>
              <a:cs typeface="Calibri"/>
              <a:sym typeface="Calibri"/>
            </a:endParaRPr>
          </a:p>
          <a:p>
            <a:pPr marL="457200" marR="0" lvl="0" indent="-317500" algn="l" rtl="0">
              <a:lnSpc>
                <a:spcPct val="90000"/>
              </a:lnSpc>
              <a:spcBef>
                <a:spcPts val="80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Our communities have experienced barriers to accessing business.</a:t>
            </a:r>
            <a:endParaRPr dirty="0">
              <a:latin typeface="Calibri"/>
              <a:ea typeface="Calibri"/>
              <a:cs typeface="Calibri"/>
              <a:sym typeface="Calibri"/>
            </a:endParaRPr>
          </a:p>
          <a:p>
            <a:pPr marL="457200" marR="0" lvl="0" indent="-317500" algn="l" rtl="0">
              <a:lnSpc>
                <a:spcPct val="90000"/>
              </a:lnSpc>
              <a:spcBef>
                <a:spcPts val="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This program removes barriers and provides growth opportunities.</a:t>
            </a:r>
            <a:endParaRPr dirty="0">
              <a:latin typeface="Calibri"/>
              <a:ea typeface="Calibri"/>
              <a:cs typeface="Calibri"/>
              <a:sym typeface="Calibri"/>
            </a:endParaRPr>
          </a:p>
          <a:p>
            <a:pPr marL="0" marR="0" lvl="0" indent="0" algn="l" rtl="0">
              <a:lnSpc>
                <a:spcPct val="90000"/>
              </a:lnSpc>
              <a:spcBef>
                <a:spcPts val="800"/>
              </a:spcBef>
              <a:spcAft>
                <a:spcPts val="0"/>
              </a:spcAft>
              <a:buClr>
                <a:schemeClr val="dk1"/>
              </a:buClr>
              <a:buSzPts val="1400"/>
              <a:buFont typeface="Arial"/>
              <a:buNone/>
            </a:pPr>
            <a:endParaRPr i="0" u="none" strike="noStrike" cap="none" dirty="0">
              <a:solidFill>
                <a:srgbClr val="1F1F1F"/>
              </a:solidFill>
              <a:highlight>
                <a:srgbClr val="FFFFFF"/>
              </a:highlight>
              <a:latin typeface="Calibri"/>
              <a:ea typeface="Calibri"/>
              <a:cs typeface="Calibri"/>
              <a:sym typeface="Calibri"/>
            </a:endParaRPr>
          </a:p>
          <a:p>
            <a:pPr marL="0" marR="0" lvl="0" indent="0" algn="l" rtl="0">
              <a:lnSpc>
                <a:spcPct val="90000"/>
              </a:lnSpc>
              <a:spcBef>
                <a:spcPts val="800"/>
              </a:spcBef>
              <a:spcAft>
                <a:spcPts val="0"/>
              </a:spcAft>
              <a:buClr>
                <a:srgbClr val="1F1F1F"/>
              </a:buClr>
              <a:buSzPts val="1400"/>
              <a:buFont typeface="Arial"/>
              <a:buNone/>
            </a:pPr>
            <a:r>
              <a:rPr lang="en" sz="1600" b="1" i="0" u="none" strike="noStrike" cap="none" dirty="0">
                <a:solidFill>
                  <a:srgbClr val="FAAF18"/>
                </a:solidFill>
                <a:highlight>
                  <a:srgbClr val="FFFFFF"/>
                </a:highlight>
                <a:latin typeface="Calibri"/>
                <a:ea typeface="Calibri"/>
                <a:cs typeface="Calibri"/>
                <a:sym typeface="Calibri"/>
              </a:rPr>
              <a:t>BUILDING CREDIT </a:t>
            </a:r>
            <a:endParaRPr sz="1600" i="0" u="none" strike="noStrike" cap="none" dirty="0">
              <a:solidFill>
                <a:srgbClr val="FAAF18"/>
              </a:solidFill>
              <a:highlight>
                <a:srgbClr val="FFFFFF"/>
              </a:highlight>
              <a:latin typeface="Calibri"/>
              <a:ea typeface="Calibri"/>
              <a:cs typeface="Calibri"/>
              <a:sym typeface="Calibri"/>
            </a:endParaRPr>
          </a:p>
          <a:p>
            <a:pPr marL="457200" marR="0" lvl="0" indent="-317500" algn="l" rtl="0">
              <a:lnSpc>
                <a:spcPct val="90000"/>
              </a:lnSpc>
              <a:spcBef>
                <a:spcPts val="80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Low credit scores </a:t>
            </a:r>
            <a:r>
              <a:rPr lang="en" dirty="0">
                <a:solidFill>
                  <a:srgbClr val="1F1F1F"/>
                </a:solidFill>
                <a:highlight>
                  <a:srgbClr val="FFFFFF"/>
                </a:highlight>
                <a:latin typeface="Calibri"/>
                <a:ea typeface="Calibri"/>
                <a:cs typeface="Calibri"/>
                <a:sym typeface="Calibri"/>
              </a:rPr>
              <a:t>have</a:t>
            </a:r>
            <a:r>
              <a:rPr lang="en" i="0" u="none" strike="noStrike" cap="none" dirty="0">
                <a:solidFill>
                  <a:srgbClr val="1F1F1F"/>
                </a:solidFill>
                <a:highlight>
                  <a:srgbClr val="FFFFFF"/>
                </a:highlight>
                <a:latin typeface="Calibri"/>
                <a:ea typeface="Calibri"/>
                <a:cs typeface="Calibri"/>
                <a:sym typeface="Calibri"/>
              </a:rPr>
              <a:t> hindered folks’ loan access.</a:t>
            </a:r>
            <a:endParaRPr dirty="0">
              <a:latin typeface="Calibri"/>
              <a:ea typeface="Calibri"/>
              <a:cs typeface="Calibri"/>
              <a:sym typeface="Calibri"/>
            </a:endParaRPr>
          </a:p>
          <a:p>
            <a:pPr marL="457200" marR="0" lvl="0" indent="-317500" algn="l" rtl="0">
              <a:lnSpc>
                <a:spcPct val="90000"/>
              </a:lnSpc>
              <a:spcBef>
                <a:spcPts val="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This program is a stepping stone to traditional loans, helping businesses build credit history safely.</a:t>
            </a:r>
            <a:endParaRPr dirty="0">
              <a:latin typeface="Calibri"/>
              <a:ea typeface="Calibri"/>
              <a:cs typeface="Calibri"/>
              <a:sym typeface="Calibri"/>
            </a:endParaRPr>
          </a:p>
          <a:p>
            <a:pPr marL="0" marR="0" lvl="0" indent="0" algn="l" rtl="0">
              <a:lnSpc>
                <a:spcPct val="90000"/>
              </a:lnSpc>
              <a:spcBef>
                <a:spcPts val="800"/>
              </a:spcBef>
              <a:spcAft>
                <a:spcPts val="0"/>
              </a:spcAft>
              <a:buClr>
                <a:schemeClr val="dk1"/>
              </a:buClr>
              <a:buSzPts val="1400"/>
              <a:buFont typeface="Arial"/>
              <a:buNone/>
            </a:pPr>
            <a:endParaRPr i="0" u="none" strike="noStrike" cap="none" dirty="0">
              <a:solidFill>
                <a:srgbClr val="1F1F1F"/>
              </a:solidFill>
              <a:highlight>
                <a:srgbClr val="FFFFFF"/>
              </a:highlight>
              <a:latin typeface="Calibri"/>
              <a:ea typeface="Calibri"/>
              <a:cs typeface="Calibri"/>
              <a:sym typeface="Calibri"/>
            </a:endParaRPr>
          </a:p>
          <a:p>
            <a:pPr marL="0" marR="0" lvl="0" indent="0" algn="l" rtl="0">
              <a:lnSpc>
                <a:spcPct val="90000"/>
              </a:lnSpc>
              <a:spcBef>
                <a:spcPts val="800"/>
              </a:spcBef>
              <a:spcAft>
                <a:spcPts val="0"/>
              </a:spcAft>
              <a:buClr>
                <a:srgbClr val="1F1F1F"/>
              </a:buClr>
              <a:buSzPts val="1400"/>
              <a:buFont typeface="Arial"/>
              <a:buNone/>
            </a:pPr>
            <a:r>
              <a:rPr lang="en" sz="1600" b="1" i="0" u="none" strike="noStrike" cap="none" dirty="0">
                <a:solidFill>
                  <a:srgbClr val="C1CC20"/>
                </a:solidFill>
                <a:highlight>
                  <a:srgbClr val="FFFFFF"/>
                </a:highlight>
                <a:latin typeface="Calibri"/>
                <a:ea typeface="Calibri"/>
                <a:cs typeface="Calibri"/>
                <a:sym typeface="Calibri"/>
              </a:rPr>
              <a:t>TRUST &amp; PARTNERSHIPS</a:t>
            </a:r>
            <a:endParaRPr sz="1600" i="0" u="none" strike="noStrike" cap="none" dirty="0">
              <a:solidFill>
                <a:srgbClr val="C1CC20"/>
              </a:solidFill>
              <a:highlight>
                <a:srgbClr val="FFFFFF"/>
              </a:highlight>
              <a:latin typeface="Calibri"/>
              <a:ea typeface="Calibri"/>
              <a:cs typeface="Calibri"/>
              <a:sym typeface="Calibri"/>
            </a:endParaRPr>
          </a:p>
          <a:p>
            <a:pPr marL="457200" marR="0" lvl="0" indent="-317500" algn="l" rtl="0">
              <a:lnSpc>
                <a:spcPct val="90000"/>
              </a:lnSpc>
              <a:spcBef>
                <a:spcPts val="80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Lack of capital, language barriers, and fees create distrust in financial institutions.</a:t>
            </a:r>
            <a:endParaRPr dirty="0">
              <a:latin typeface="Calibri"/>
              <a:ea typeface="Calibri"/>
              <a:cs typeface="Calibri"/>
              <a:sym typeface="Calibri"/>
            </a:endParaRPr>
          </a:p>
          <a:p>
            <a:pPr marL="457200" marR="0" lvl="0" indent="-317500" algn="l" rtl="0">
              <a:lnSpc>
                <a:spcPct val="90000"/>
              </a:lnSpc>
              <a:spcBef>
                <a:spcPts val="0"/>
              </a:spcBef>
              <a:spcAft>
                <a:spcPts val="0"/>
              </a:spcAft>
              <a:buClr>
                <a:srgbClr val="1F1F1F"/>
              </a:buClr>
              <a:buSzPts val="1400"/>
              <a:buFont typeface="Calibri"/>
              <a:buChar char="●"/>
            </a:pPr>
            <a:r>
              <a:rPr lang="en" i="0" u="none" strike="noStrike" cap="none" dirty="0">
                <a:solidFill>
                  <a:srgbClr val="1F1F1F"/>
                </a:solidFill>
                <a:highlight>
                  <a:srgbClr val="FFFFFF"/>
                </a:highlight>
                <a:latin typeface="Calibri"/>
                <a:ea typeface="Calibri"/>
                <a:cs typeface="Calibri"/>
                <a:sym typeface="Calibri"/>
              </a:rPr>
              <a:t>We aim to connect businesses with trusted partners (SBRNs) and credit unions, building relationships for future success.</a:t>
            </a:r>
            <a:endParaRPr dirty="0">
              <a:latin typeface="Calibri"/>
              <a:ea typeface="Calibri"/>
              <a:cs typeface="Calibri"/>
              <a:sym typeface="Calibri"/>
            </a:endParaRPr>
          </a:p>
        </p:txBody>
      </p:sp>
      <p:pic>
        <p:nvPicPr>
          <p:cNvPr id="105" name="Google Shape;105;p18"/>
          <p:cNvPicPr preferRelativeResize="0"/>
          <p:nvPr/>
        </p:nvPicPr>
        <p:blipFill>
          <a:blip r:embed="rId3">
            <a:alphaModFix/>
          </a:blip>
          <a:stretch>
            <a:fillRect/>
          </a:stretch>
        </p:blipFill>
        <p:spPr>
          <a:xfrm>
            <a:off x="7380040" y="51424"/>
            <a:ext cx="1641110" cy="393600"/>
          </a:xfrm>
          <a:prstGeom prst="rect">
            <a:avLst/>
          </a:prstGeom>
          <a:noFill/>
          <a:ln>
            <a:noFill/>
          </a:ln>
        </p:spPr>
      </p:pic>
      <p:sp>
        <p:nvSpPr>
          <p:cNvPr id="106" name="Google Shape;106;p1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SBRL PROGRAM OBJECTIVES</a:t>
            </a:r>
            <a:endParaRPr dirty="0"/>
          </a:p>
        </p:txBody>
      </p:sp>
      <p:sp>
        <p:nvSpPr>
          <p:cNvPr id="2" name="Google Shape;14;p2">
            <a:extLst>
              <a:ext uri="{FF2B5EF4-FFF2-40B4-BE49-F238E27FC236}">
                <a16:creationId xmlns:a16="http://schemas.microsoft.com/office/drawing/2014/main" id="{04093181-5AF1-677F-3A90-4AAE9B42D45E}"/>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4</a:t>
            </a:fld>
            <a:endParaRPr lang="e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9"/>
          <p:cNvSpPr txBox="1"/>
          <p:nvPr/>
        </p:nvSpPr>
        <p:spPr>
          <a:xfrm>
            <a:off x="3098008" y="2023453"/>
            <a:ext cx="1271887" cy="1089885"/>
          </a:xfrm>
          <a:prstGeom prst="rect">
            <a:avLst/>
          </a:prstGeom>
          <a:solidFill>
            <a:srgbClr val="0082AA"/>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a:solidFill>
                  <a:schemeClr val="lt1"/>
                </a:solidFill>
                <a:latin typeface="Montserrat"/>
                <a:ea typeface="Montserrat"/>
                <a:cs typeface="Montserrat"/>
                <a:sym typeface="Montserrat"/>
              </a:rPr>
              <a:t>12 to 30 MONTH TERMS</a:t>
            </a:r>
            <a:endParaRPr sz="1100"/>
          </a:p>
        </p:txBody>
      </p:sp>
      <p:pic>
        <p:nvPicPr>
          <p:cNvPr id="113" name="Google Shape;113;p19" descr="Stopwatch 75% with solid fill"/>
          <p:cNvPicPr preferRelativeResize="0"/>
          <p:nvPr/>
        </p:nvPicPr>
        <p:blipFill rotWithShape="1">
          <a:blip r:embed="rId3">
            <a:alphaModFix/>
          </a:blip>
          <a:srcRect/>
          <a:stretch/>
        </p:blipFill>
        <p:spPr>
          <a:xfrm>
            <a:off x="3467573" y="2194413"/>
            <a:ext cx="452819" cy="447150"/>
          </a:xfrm>
          <a:prstGeom prst="rect">
            <a:avLst/>
          </a:prstGeom>
          <a:noFill/>
          <a:ln>
            <a:noFill/>
          </a:ln>
        </p:spPr>
      </p:pic>
      <p:sp>
        <p:nvSpPr>
          <p:cNvPr id="114" name="Google Shape;114;p19"/>
          <p:cNvSpPr txBox="1"/>
          <p:nvPr/>
        </p:nvSpPr>
        <p:spPr>
          <a:xfrm>
            <a:off x="4373976" y="2026807"/>
            <a:ext cx="1271887" cy="1089885"/>
          </a:xfrm>
          <a:prstGeom prst="rect">
            <a:avLst/>
          </a:prstGeom>
          <a:solidFill>
            <a:srgbClr val="C1CB1F"/>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a:solidFill>
                  <a:schemeClr val="lt1"/>
                </a:solidFill>
                <a:latin typeface="Montserrat"/>
                <a:ea typeface="Montserrat"/>
                <a:cs typeface="Montserrat"/>
                <a:sym typeface="Montserrat"/>
              </a:rPr>
              <a:t>MINIMUM 12 MONTHS</a:t>
            </a:r>
            <a:endParaRPr sz="1100"/>
          </a:p>
        </p:txBody>
      </p:sp>
      <p:pic>
        <p:nvPicPr>
          <p:cNvPr id="115" name="Google Shape;115;p19" descr="Loan with solid fill"/>
          <p:cNvPicPr preferRelativeResize="0"/>
          <p:nvPr/>
        </p:nvPicPr>
        <p:blipFill rotWithShape="1">
          <a:blip r:embed="rId4">
            <a:alphaModFix/>
          </a:blip>
          <a:srcRect/>
          <a:stretch/>
        </p:blipFill>
        <p:spPr>
          <a:xfrm>
            <a:off x="4731671" y="2197754"/>
            <a:ext cx="452819" cy="447150"/>
          </a:xfrm>
          <a:prstGeom prst="rect">
            <a:avLst/>
          </a:prstGeom>
          <a:noFill/>
          <a:ln>
            <a:noFill/>
          </a:ln>
        </p:spPr>
      </p:pic>
      <p:sp>
        <p:nvSpPr>
          <p:cNvPr id="116" name="Google Shape;116;p19"/>
          <p:cNvSpPr txBox="1"/>
          <p:nvPr/>
        </p:nvSpPr>
        <p:spPr>
          <a:xfrm>
            <a:off x="446772" y="2027247"/>
            <a:ext cx="1247835" cy="1086091"/>
          </a:xfrm>
          <a:prstGeom prst="rect">
            <a:avLst/>
          </a:prstGeom>
          <a:solidFill>
            <a:srgbClr val="C30162"/>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$500 TO $25K</a:t>
            </a:r>
            <a:endParaRPr sz="1100" dirty="0"/>
          </a:p>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LOANS</a:t>
            </a:r>
            <a:endParaRPr sz="1100" dirty="0"/>
          </a:p>
        </p:txBody>
      </p:sp>
      <p:pic>
        <p:nvPicPr>
          <p:cNvPr id="117" name="Google Shape;117;p19" descr="Money with solid fill"/>
          <p:cNvPicPr preferRelativeResize="0"/>
          <p:nvPr/>
        </p:nvPicPr>
        <p:blipFill rotWithShape="1">
          <a:blip r:embed="rId5">
            <a:alphaModFix/>
          </a:blip>
          <a:srcRect/>
          <a:stretch/>
        </p:blipFill>
        <p:spPr>
          <a:xfrm>
            <a:off x="798049" y="2212403"/>
            <a:ext cx="452819" cy="447150"/>
          </a:xfrm>
          <a:prstGeom prst="rect">
            <a:avLst/>
          </a:prstGeom>
          <a:noFill/>
          <a:ln>
            <a:noFill/>
          </a:ln>
        </p:spPr>
      </p:pic>
      <p:sp>
        <p:nvSpPr>
          <p:cNvPr id="118" name="Google Shape;118;p19"/>
          <p:cNvSpPr txBox="1"/>
          <p:nvPr/>
        </p:nvSpPr>
        <p:spPr>
          <a:xfrm>
            <a:off x="1772390" y="2023453"/>
            <a:ext cx="1271887" cy="1089885"/>
          </a:xfrm>
          <a:prstGeom prst="rect">
            <a:avLst/>
          </a:prstGeom>
          <a:solidFill>
            <a:srgbClr val="FAAF19"/>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900" b="1" i="0" u="none" strike="noStrike" cap="none">
                <a:solidFill>
                  <a:schemeClr val="lt1"/>
                </a:solidFill>
                <a:latin typeface="Montserrat"/>
                <a:ea typeface="Montserrat"/>
                <a:cs typeface="Montserrat"/>
                <a:sym typeface="Montserrat"/>
              </a:rPr>
              <a:t>4% INTEREST LOAN</a:t>
            </a:r>
            <a:endParaRPr sz="1100"/>
          </a:p>
        </p:txBody>
      </p:sp>
      <p:sp>
        <p:nvSpPr>
          <p:cNvPr id="119" name="Google Shape;119;p19"/>
          <p:cNvSpPr txBox="1"/>
          <p:nvPr/>
        </p:nvSpPr>
        <p:spPr>
          <a:xfrm>
            <a:off x="2075308" y="2221518"/>
            <a:ext cx="579027" cy="392385"/>
          </a:xfrm>
          <a:prstGeom prst="rect">
            <a:avLst/>
          </a:prstGeom>
          <a:solidFill>
            <a:srgbClr val="FBAF19"/>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100" b="1" i="0" u="none" strike="noStrike" cap="none">
                <a:solidFill>
                  <a:schemeClr val="lt1"/>
                </a:solidFill>
                <a:latin typeface="Montserrat"/>
                <a:ea typeface="Montserrat"/>
                <a:cs typeface="Montserrat"/>
                <a:sym typeface="Montserrat"/>
              </a:rPr>
              <a:t>%</a:t>
            </a:r>
            <a:endParaRPr sz="1100"/>
          </a:p>
        </p:txBody>
      </p:sp>
      <p:sp>
        <p:nvSpPr>
          <p:cNvPr id="120" name="Google Shape;120;p19"/>
          <p:cNvSpPr txBox="1"/>
          <p:nvPr/>
        </p:nvSpPr>
        <p:spPr>
          <a:xfrm>
            <a:off x="5664180" y="2026807"/>
            <a:ext cx="3031356" cy="1089885"/>
          </a:xfrm>
          <a:prstGeom prst="rect">
            <a:avLst/>
          </a:prstGeom>
          <a:solidFill>
            <a:srgbClr val="77828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n" sz="900" b="1" i="0" u="none" strike="noStrike" cap="none" dirty="0">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n" sz="900" b="1" i="0" u="none" strike="noStrike" cap="none" dirty="0">
                <a:solidFill>
                  <a:schemeClr val="lt1"/>
                </a:solidFill>
                <a:latin typeface="Montserrat"/>
                <a:ea typeface="Montserrat"/>
                <a:cs typeface="Montserrat"/>
                <a:sym typeface="Montserrat"/>
              </a:rPr>
              <a:t>RECEIVE FUNDS EQUAL TO LOAN AMOUNT WHEN LOAN IS PAID OFF</a:t>
            </a:r>
            <a:endParaRPr sz="1100" dirty="0"/>
          </a:p>
        </p:txBody>
      </p:sp>
      <p:sp>
        <p:nvSpPr>
          <p:cNvPr id="121" name="Google Shape;121;p19"/>
          <p:cNvSpPr txBox="1"/>
          <p:nvPr/>
        </p:nvSpPr>
        <p:spPr>
          <a:xfrm>
            <a:off x="6730828" y="2197724"/>
            <a:ext cx="579027" cy="39238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100" b="1" i="0" u="none" strike="noStrike" cap="none">
                <a:solidFill>
                  <a:schemeClr val="lt1"/>
                </a:solidFill>
                <a:latin typeface="Montserrat"/>
                <a:ea typeface="Montserrat"/>
                <a:cs typeface="Montserrat"/>
                <a:sym typeface="Montserrat"/>
              </a:rPr>
              <a:t>+</a:t>
            </a:r>
            <a:endParaRPr sz="1100"/>
          </a:p>
        </p:txBody>
      </p:sp>
      <p:sp>
        <p:nvSpPr>
          <p:cNvPr id="122" name="Google Shape;122;p1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t>PROGRAM OVERVIEW</a:t>
            </a:r>
            <a:endParaRPr/>
          </a:p>
        </p:txBody>
      </p:sp>
      <p:pic>
        <p:nvPicPr>
          <p:cNvPr id="123" name="Google Shape;123;p19"/>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2" name="Google Shape;14;p2">
            <a:extLst>
              <a:ext uri="{FF2B5EF4-FFF2-40B4-BE49-F238E27FC236}">
                <a16:creationId xmlns:a16="http://schemas.microsoft.com/office/drawing/2014/main" id="{6D020998-7A0A-08CA-44D2-274B5E254B51}"/>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5</a:t>
            </a:fld>
            <a:endParaRPr lang="e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9" name="Google Shape;129;p20"/>
          <p:cNvGraphicFramePr/>
          <p:nvPr>
            <p:extLst>
              <p:ext uri="{D42A27DB-BD31-4B8C-83A1-F6EECF244321}">
                <p14:modId xmlns:p14="http://schemas.microsoft.com/office/powerpoint/2010/main" val="4282489638"/>
              </p:ext>
            </p:extLst>
          </p:nvPr>
        </p:nvGraphicFramePr>
        <p:xfrm>
          <a:off x="447262" y="1343421"/>
          <a:ext cx="8249475" cy="2914318"/>
        </p:xfrm>
        <a:graphic>
          <a:graphicData uri="http://schemas.openxmlformats.org/drawingml/2006/table">
            <a:tbl>
              <a:tblPr firstRow="1" bandRow="1">
                <a:noFill/>
                <a:tableStyleId>{5864A98D-C1D5-4C42-8196-291D10FDDCB0}</a:tableStyleId>
              </a:tblPr>
              <a:tblGrid>
                <a:gridCol w="1715425">
                  <a:extLst>
                    <a:ext uri="{9D8B030D-6E8A-4147-A177-3AD203B41FA5}">
                      <a16:colId xmlns:a16="http://schemas.microsoft.com/office/drawing/2014/main" val="20000"/>
                    </a:ext>
                  </a:extLst>
                </a:gridCol>
                <a:gridCol w="6534050">
                  <a:extLst>
                    <a:ext uri="{9D8B030D-6E8A-4147-A177-3AD203B41FA5}">
                      <a16:colId xmlns:a16="http://schemas.microsoft.com/office/drawing/2014/main" val="20001"/>
                    </a:ext>
                  </a:extLst>
                </a:gridCol>
              </a:tblGrid>
              <a:tr h="240800">
                <a:tc>
                  <a:txBody>
                    <a:bodyPr/>
                    <a:lstStyle/>
                    <a:p>
                      <a:pPr marL="0" marR="0" lvl="0" indent="0" algn="l" rtl="0">
                        <a:spcBef>
                          <a:spcPts val="0"/>
                        </a:spcBef>
                        <a:spcAft>
                          <a:spcPts val="0"/>
                        </a:spcAft>
                        <a:buNone/>
                      </a:pPr>
                      <a:r>
                        <a:rPr lang="en" sz="1200" i="0" u="none" strike="noStrike" cap="none" dirty="0"/>
                        <a:t>PRODUCT</a:t>
                      </a:r>
                      <a:endParaRPr sz="1200" dirty="0"/>
                    </a:p>
                  </a:txBody>
                  <a:tcPr marL="91450" marR="91450" marT="45725" marB="45725">
                    <a:solidFill>
                      <a:srgbClr val="FBAF19"/>
                    </a:solidFill>
                  </a:tcPr>
                </a:tc>
                <a:tc>
                  <a:txBody>
                    <a:bodyPr/>
                    <a:lstStyle/>
                    <a:p>
                      <a:pPr marL="0" marR="0" lvl="0" indent="0" algn="ctr" rtl="0">
                        <a:spcBef>
                          <a:spcPts val="0"/>
                        </a:spcBef>
                        <a:spcAft>
                          <a:spcPts val="0"/>
                        </a:spcAft>
                        <a:buNone/>
                      </a:pPr>
                      <a:r>
                        <a:rPr lang="en" sz="1200" i="0" dirty="0"/>
                        <a:t>DETAILS</a:t>
                      </a:r>
                      <a:endParaRPr sz="1200" dirty="0"/>
                    </a:p>
                  </a:txBody>
                  <a:tcPr marL="91450" marR="91450" marT="45725" marB="45725">
                    <a:solidFill>
                      <a:srgbClr val="FBAF19"/>
                    </a:solidFill>
                  </a:tcPr>
                </a:tc>
                <a:extLst>
                  <a:ext uri="{0D108BD9-81ED-4DB2-BD59-A6C34878D82A}">
                    <a16:rowId xmlns:a16="http://schemas.microsoft.com/office/drawing/2014/main" val="10000"/>
                  </a:ext>
                </a:extLst>
              </a:tr>
              <a:tr h="207025">
                <a:tc>
                  <a:txBody>
                    <a:bodyPr/>
                    <a:lstStyle/>
                    <a:p>
                      <a:pPr marL="0" marR="0" lvl="0" indent="0" algn="l" rtl="0">
                        <a:spcBef>
                          <a:spcPts val="0"/>
                        </a:spcBef>
                        <a:spcAft>
                          <a:spcPts val="0"/>
                        </a:spcAft>
                        <a:buNone/>
                      </a:pPr>
                      <a:r>
                        <a:rPr lang="en" sz="1200" b="1" i="0" dirty="0"/>
                        <a:t>Loan Purpose </a:t>
                      </a:r>
                      <a:endParaRPr sz="1200" dirty="0"/>
                    </a:p>
                  </a:txBody>
                  <a:tcPr marL="47625" marR="47625" marT="0" marB="0" anchor="ctr">
                    <a:solidFill>
                      <a:srgbClr val="FBAF19">
                        <a:alpha val="49800"/>
                      </a:srgbClr>
                    </a:solidFill>
                  </a:tcPr>
                </a:tc>
                <a:tc>
                  <a:txBody>
                    <a:bodyPr/>
                    <a:lstStyle/>
                    <a:p>
                      <a:pPr marL="0" marR="0" lvl="0" indent="0" algn="l" rtl="0">
                        <a:spcBef>
                          <a:spcPts val="0"/>
                        </a:spcBef>
                        <a:spcAft>
                          <a:spcPts val="0"/>
                        </a:spcAft>
                        <a:buNone/>
                      </a:pPr>
                      <a:r>
                        <a:rPr lang="en" sz="1200" i="0"/>
                        <a:t>Loan must be used for a legal business expense </a:t>
                      </a:r>
                      <a:endParaRPr sz="1200"/>
                    </a:p>
                  </a:txBody>
                  <a:tcPr marL="47625" marR="47625" marT="0" marB="0">
                    <a:solidFill>
                      <a:srgbClr val="FBAF19">
                        <a:alpha val="49800"/>
                      </a:srgbClr>
                    </a:solidFill>
                  </a:tcPr>
                </a:tc>
                <a:extLst>
                  <a:ext uri="{0D108BD9-81ED-4DB2-BD59-A6C34878D82A}">
                    <a16:rowId xmlns:a16="http://schemas.microsoft.com/office/drawing/2014/main" val="10001"/>
                  </a:ext>
                </a:extLst>
              </a:tr>
              <a:tr h="207025">
                <a:tc>
                  <a:txBody>
                    <a:bodyPr/>
                    <a:lstStyle/>
                    <a:p>
                      <a:pPr marL="0" marR="0" lvl="0" indent="0" algn="l" rtl="0">
                        <a:spcBef>
                          <a:spcPts val="0"/>
                        </a:spcBef>
                        <a:spcAft>
                          <a:spcPts val="0"/>
                        </a:spcAft>
                        <a:buNone/>
                      </a:pPr>
                      <a:r>
                        <a:rPr lang="en" sz="1200" b="1" i="0" dirty="0"/>
                        <a:t>Loan Type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tabLst/>
                      </a:pPr>
                      <a:r>
                        <a:rPr lang="en" sz="1200" i="0" dirty="0"/>
                        <a:t>Share-secured loan </a:t>
                      </a:r>
                      <a:endParaRPr sz="1200" dirty="0"/>
                    </a:p>
                  </a:txBody>
                  <a:tcPr marL="47625" marR="47625" marT="0" marB="0">
                    <a:solidFill>
                      <a:srgbClr val="FCAF18">
                        <a:alpha val="24710"/>
                      </a:srgbClr>
                    </a:solidFill>
                  </a:tcPr>
                </a:tc>
                <a:extLst>
                  <a:ext uri="{0D108BD9-81ED-4DB2-BD59-A6C34878D82A}">
                    <a16:rowId xmlns:a16="http://schemas.microsoft.com/office/drawing/2014/main" val="10002"/>
                  </a:ext>
                </a:extLst>
              </a:tr>
              <a:tr h="244900">
                <a:tc>
                  <a:txBody>
                    <a:bodyPr/>
                    <a:lstStyle/>
                    <a:p>
                      <a:pPr marL="0" marR="0" lvl="0" indent="0" algn="l" rtl="0">
                        <a:spcBef>
                          <a:spcPts val="0"/>
                        </a:spcBef>
                        <a:spcAft>
                          <a:spcPts val="0"/>
                        </a:spcAft>
                        <a:buNone/>
                      </a:pPr>
                      <a:r>
                        <a:rPr lang="en" sz="1200" b="1" i="0" dirty="0"/>
                        <a:t>Determining Eligibility </a:t>
                      </a:r>
                      <a:endParaRPr sz="1200" dirty="0"/>
                    </a:p>
                  </a:txBody>
                  <a:tcPr marL="47625" marR="47625" marT="0" marB="0" anchor="ctr">
                    <a:solidFill>
                      <a:srgbClr val="FBAF19">
                        <a:alpha val="49800"/>
                      </a:srgbClr>
                    </a:solidFill>
                  </a:tcPr>
                </a:tc>
                <a:tc>
                  <a:txBody>
                    <a:bodyPr/>
                    <a:lstStyle/>
                    <a:p>
                      <a:pPr marL="7938"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latin typeface="Calibri"/>
                          <a:ea typeface="Calibri"/>
                          <a:cs typeface="Calibri"/>
                          <a:sym typeface="Arial"/>
                        </a:rPr>
                        <a:t>Address in eligible area + under 20 FTE</a:t>
                      </a:r>
                    </a:p>
                  </a:txBody>
                  <a:tcPr marL="91450" marR="91450" marT="45725" marB="45725">
                    <a:solidFill>
                      <a:srgbClr val="FBAF19">
                        <a:alpha val="49800"/>
                      </a:srgbClr>
                    </a:solidFill>
                  </a:tcPr>
                </a:tc>
                <a:extLst>
                  <a:ext uri="{0D108BD9-81ED-4DB2-BD59-A6C34878D82A}">
                    <a16:rowId xmlns:a16="http://schemas.microsoft.com/office/drawing/2014/main" val="10003"/>
                  </a:ext>
                </a:extLst>
              </a:tr>
              <a:tr h="342875">
                <a:tc>
                  <a:txBody>
                    <a:bodyPr/>
                    <a:lstStyle/>
                    <a:p>
                      <a:pPr marL="0" marR="0" lvl="0" indent="0" algn="l" rtl="0">
                        <a:spcBef>
                          <a:spcPts val="0"/>
                        </a:spcBef>
                        <a:spcAft>
                          <a:spcPts val="0"/>
                        </a:spcAft>
                        <a:buNone/>
                      </a:pPr>
                      <a:r>
                        <a:rPr lang="en" sz="1200" b="1" i="0" dirty="0"/>
                        <a:t>Requirements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To comply with </a:t>
                      </a:r>
                      <a:r>
                        <a:rPr lang="en" sz="1200" i="0" dirty="0">
                          <a:solidFill>
                            <a:srgbClr val="0562C1"/>
                          </a:solidFill>
                        </a:rPr>
                        <a:t>Bank Secrecy Act </a:t>
                      </a:r>
                      <a:r>
                        <a:rPr lang="en" sz="1200" i="0" dirty="0"/>
                        <a:t>and </a:t>
                      </a:r>
                      <a:r>
                        <a:rPr lang="en" sz="1200" i="0" dirty="0">
                          <a:solidFill>
                            <a:srgbClr val="0562C1"/>
                          </a:solidFill>
                        </a:rPr>
                        <a:t>Know Your Customer </a:t>
                      </a:r>
                      <a:r>
                        <a:rPr lang="en" sz="1200" i="0" dirty="0"/>
                        <a:t>requirements, Name, SSN/ITIN/EIN, and Address are required</a:t>
                      </a:r>
                      <a:endParaRPr sz="1200" dirty="0"/>
                    </a:p>
                  </a:txBody>
                  <a:tcPr marL="47625" marR="47625" marT="0" marB="0">
                    <a:solidFill>
                      <a:srgbClr val="FCAF18">
                        <a:alpha val="24710"/>
                      </a:srgbClr>
                    </a:solidFill>
                  </a:tcPr>
                </a:tc>
                <a:extLst>
                  <a:ext uri="{0D108BD9-81ED-4DB2-BD59-A6C34878D82A}">
                    <a16:rowId xmlns:a16="http://schemas.microsoft.com/office/drawing/2014/main" val="10004"/>
                  </a:ext>
                </a:extLst>
              </a:tr>
              <a:tr h="207025">
                <a:tc>
                  <a:txBody>
                    <a:bodyPr/>
                    <a:lstStyle/>
                    <a:p>
                      <a:pPr marL="0" marR="0" lvl="0" indent="0" algn="l" rtl="0">
                        <a:spcBef>
                          <a:spcPts val="0"/>
                        </a:spcBef>
                        <a:spcAft>
                          <a:spcPts val="0"/>
                        </a:spcAft>
                        <a:buNone/>
                      </a:pPr>
                      <a:r>
                        <a:rPr lang="en" sz="1200" b="1" i="0" dirty="0"/>
                        <a:t>Loan Size </a:t>
                      </a:r>
                      <a:endParaRPr sz="1200" dirty="0"/>
                    </a:p>
                  </a:txBody>
                  <a:tcPr marL="47625" marR="47625" marT="0" marB="0" anchor="ctr">
                    <a:solidFill>
                      <a:srgbClr val="FBAF19">
                        <a:alpha val="49800"/>
                      </a:srgbClr>
                    </a:solidFill>
                  </a:tcPr>
                </a:tc>
                <a:tc>
                  <a:txBody>
                    <a:bodyPr/>
                    <a:lstStyle/>
                    <a:p>
                      <a:pPr marL="0" marR="0" lvl="0" indent="0" algn="l" rtl="0">
                        <a:spcBef>
                          <a:spcPts val="0"/>
                        </a:spcBef>
                        <a:spcAft>
                          <a:spcPts val="0"/>
                        </a:spcAft>
                        <a:buNone/>
                      </a:pPr>
                      <a:r>
                        <a:rPr lang="en" sz="1200" i="0"/>
                        <a:t>At least $500, and up to $25,000 </a:t>
                      </a:r>
                      <a:endParaRPr sz="1200"/>
                    </a:p>
                  </a:txBody>
                  <a:tcPr marL="47625" marR="47625" marT="0" marB="0">
                    <a:solidFill>
                      <a:srgbClr val="FBAF19">
                        <a:alpha val="49800"/>
                      </a:srgbClr>
                    </a:solidFill>
                  </a:tcPr>
                </a:tc>
                <a:extLst>
                  <a:ext uri="{0D108BD9-81ED-4DB2-BD59-A6C34878D82A}">
                    <a16:rowId xmlns:a16="http://schemas.microsoft.com/office/drawing/2014/main" val="10005"/>
                  </a:ext>
                </a:extLst>
              </a:tr>
              <a:tr h="514300">
                <a:tc>
                  <a:txBody>
                    <a:bodyPr/>
                    <a:lstStyle/>
                    <a:p>
                      <a:pPr marL="0" marR="0" lvl="0" indent="0" algn="l" rtl="0">
                        <a:spcBef>
                          <a:spcPts val="0"/>
                        </a:spcBef>
                        <a:spcAft>
                          <a:spcPts val="0"/>
                        </a:spcAft>
                        <a:buNone/>
                      </a:pPr>
                      <a:r>
                        <a:rPr lang="en-US" sz="1200" b="1" i="0" dirty="0"/>
                        <a:t>Savings Account</a:t>
                      </a:r>
                      <a:r>
                        <a:rPr lang="en" sz="1200" b="1" i="0" dirty="0"/>
                        <a:t>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When loan is originated, funds equal to the loan (plus the amount of interest the borrower will pay) will be deposited into the </a:t>
                      </a:r>
                      <a:r>
                        <a:rPr lang="en-US" sz="1200" i="0" dirty="0"/>
                        <a:t>Savings Account</a:t>
                      </a:r>
                      <a:r>
                        <a:rPr lang="en" sz="1200" i="0" dirty="0"/>
                        <a:t>; account will be in the borrower’s name, but access will be restricted until the loan is repaid (in a min</a:t>
                      </a:r>
                      <a:r>
                        <a:rPr lang="en-US" sz="1200" i="0" dirty="0" err="1"/>
                        <a:t>i</a:t>
                      </a:r>
                      <a:r>
                        <a:rPr lang="en" sz="1200" i="0" dirty="0"/>
                        <a:t>mum of 12 months)</a:t>
                      </a:r>
                      <a:endParaRPr sz="1200" dirty="0"/>
                    </a:p>
                  </a:txBody>
                  <a:tcPr marL="47625" marR="47625" marT="0" marB="0">
                    <a:solidFill>
                      <a:srgbClr val="FCAF18">
                        <a:alpha val="24710"/>
                      </a:srgbClr>
                    </a:solidFill>
                  </a:tcPr>
                </a:tc>
                <a:extLst>
                  <a:ext uri="{0D108BD9-81ED-4DB2-BD59-A6C34878D82A}">
                    <a16:rowId xmlns:a16="http://schemas.microsoft.com/office/drawing/2014/main" val="10006"/>
                  </a:ext>
                </a:extLst>
              </a:tr>
              <a:tr h="257398">
                <a:tc>
                  <a:txBody>
                    <a:bodyPr/>
                    <a:lstStyle/>
                    <a:p>
                      <a:pPr marL="0" marR="0" lvl="0" indent="0" algn="l" rtl="0">
                        <a:spcBef>
                          <a:spcPts val="0"/>
                        </a:spcBef>
                        <a:spcAft>
                          <a:spcPts val="0"/>
                        </a:spcAft>
                        <a:buNone/>
                      </a:pPr>
                      <a:r>
                        <a:rPr lang="en" sz="1200" b="1" i="0" dirty="0"/>
                        <a:t>Interest Rates </a:t>
                      </a:r>
                      <a:endParaRPr sz="1200" dirty="0"/>
                    </a:p>
                  </a:txBody>
                  <a:tcPr marL="47625" marR="47625" marT="0" marB="0" anchor="ctr">
                    <a:solidFill>
                      <a:srgbClr val="FBAF19">
                        <a:alpha val="49800"/>
                      </a:srgbClr>
                    </a:solidFill>
                  </a:tcPr>
                </a:tc>
                <a:tc>
                  <a:txBody>
                    <a:bodyPr/>
                    <a:lstStyle/>
                    <a:p>
                      <a:pPr marL="0" marR="0" lvl="0" indent="0" algn="l" rtl="0">
                        <a:spcBef>
                          <a:spcPts val="0"/>
                        </a:spcBef>
                        <a:spcAft>
                          <a:spcPts val="0"/>
                        </a:spcAft>
                        <a:buNone/>
                      </a:pPr>
                      <a:r>
                        <a:rPr lang="en" sz="1200" i="0" dirty="0"/>
                        <a:t>Set at 4% . </a:t>
                      </a:r>
                      <a:endParaRPr sz="1200" dirty="0"/>
                    </a:p>
                  </a:txBody>
                  <a:tcPr marL="47625" marR="47625" marT="0" marB="0">
                    <a:solidFill>
                      <a:srgbClr val="FBAF19">
                        <a:alpha val="49800"/>
                      </a:srgbClr>
                    </a:solidFill>
                  </a:tcPr>
                </a:tc>
                <a:extLst>
                  <a:ext uri="{0D108BD9-81ED-4DB2-BD59-A6C34878D82A}">
                    <a16:rowId xmlns:a16="http://schemas.microsoft.com/office/drawing/2014/main" val="10007"/>
                  </a:ext>
                </a:extLst>
              </a:tr>
              <a:tr h="342875">
                <a:tc>
                  <a:txBody>
                    <a:bodyPr/>
                    <a:lstStyle/>
                    <a:p>
                      <a:pPr marL="0" marR="0" lvl="0" indent="0" algn="l" rtl="0">
                        <a:spcBef>
                          <a:spcPts val="0"/>
                        </a:spcBef>
                        <a:spcAft>
                          <a:spcPts val="0"/>
                        </a:spcAft>
                        <a:buNone/>
                      </a:pPr>
                      <a:r>
                        <a:rPr lang="en" sz="1200" b="1" i="0" dirty="0"/>
                        <a:t>Repayment Terms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Loan repayment term of between 12 and 30 months; loan repayment period must end before December 31, 2026 </a:t>
                      </a:r>
                      <a:endParaRPr sz="1200" dirty="0"/>
                    </a:p>
                  </a:txBody>
                  <a:tcPr marL="47625" marR="47625" marT="0" marB="0">
                    <a:solidFill>
                      <a:srgbClr val="FCAF18">
                        <a:alpha val="24710"/>
                      </a:srgbClr>
                    </a:solidFill>
                  </a:tcPr>
                </a:tc>
                <a:extLst>
                  <a:ext uri="{0D108BD9-81ED-4DB2-BD59-A6C34878D82A}">
                    <a16:rowId xmlns:a16="http://schemas.microsoft.com/office/drawing/2014/main" val="10008"/>
                  </a:ext>
                </a:extLst>
              </a:tr>
              <a:tr h="207025">
                <a:tc>
                  <a:txBody>
                    <a:bodyPr/>
                    <a:lstStyle/>
                    <a:p>
                      <a:pPr marL="0" marR="0" lvl="0" indent="0" algn="l" rtl="0">
                        <a:spcBef>
                          <a:spcPts val="0"/>
                        </a:spcBef>
                        <a:spcAft>
                          <a:spcPts val="0"/>
                        </a:spcAft>
                        <a:buNone/>
                      </a:pPr>
                      <a:r>
                        <a:rPr lang="en" sz="1200" b="1" i="0" dirty="0"/>
                        <a:t>Credit Reporting </a:t>
                      </a:r>
                      <a:endParaRPr sz="1200" dirty="0"/>
                    </a:p>
                  </a:txBody>
                  <a:tcPr marL="47625" marR="47625" marT="0" marB="0" anchor="ctr">
                    <a:solidFill>
                      <a:srgbClr val="FCAF18">
                        <a:alpha val="24710"/>
                      </a:srgbClr>
                    </a:solidFill>
                  </a:tcPr>
                </a:tc>
                <a:tc>
                  <a:txBody>
                    <a:bodyPr/>
                    <a:lstStyle/>
                    <a:p>
                      <a:pPr marL="0" marR="0" lvl="0" indent="0" algn="l" rtl="0">
                        <a:spcBef>
                          <a:spcPts val="0"/>
                        </a:spcBef>
                        <a:spcAft>
                          <a:spcPts val="0"/>
                        </a:spcAft>
                        <a:buNone/>
                      </a:pPr>
                      <a:r>
                        <a:rPr lang="en" sz="1200" i="0" dirty="0"/>
                        <a:t>All payment activity will be reported by credit unions to at least one credit bureau </a:t>
                      </a:r>
                      <a:endParaRPr sz="1200" dirty="0"/>
                    </a:p>
                  </a:txBody>
                  <a:tcPr marL="47625" marR="47625" marT="0" marB="0">
                    <a:solidFill>
                      <a:srgbClr val="FCAF18">
                        <a:alpha val="24710"/>
                      </a:srgbClr>
                    </a:solidFill>
                  </a:tcPr>
                </a:tc>
                <a:extLst>
                  <a:ext uri="{0D108BD9-81ED-4DB2-BD59-A6C34878D82A}">
                    <a16:rowId xmlns:a16="http://schemas.microsoft.com/office/drawing/2014/main" val="10010"/>
                  </a:ext>
                </a:extLst>
              </a:tr>
            </a:tbl>
          </a:graphicData>
        </a:graphic>
      </p:graphicFrame>
      <p:sp>
        <p:nvSpPr>
          <p:cNvPr id="130" name="Google Shape;130;p2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a:t>LOAN PROGRAM DETAILS</a:t>
            </a:r>
            <a:endParaRPr/>
          </a:p>
        </p:txBody>
      </p:sp>
      <p:pic>
        <p:nvPicPr>
          <p:cNvPr id="131" name="Google Shape;131;p20"/>
          <p:cNvPicPr preferRelativeResize="0"/>
          <p:nvPr/>
        </p:nvPicPr>
        <p:blipFill>
          <a:blip r:embed="rId3">
            <a:alphaModFix/>
          </a:blip>
          <a:stretch>
            <a:fillRect/>
          </a:stretch>
        </p:blipFill>
        <p:spPr>
          <a:xfrm>
            <a:off x="7380040" y="51424"/>
            <a:ext cx="1641110" cy="393600"/>
          </a:xfrm>
          <a:prstGeom prst="rect">
            <a:avLst/>
          </a:prstGeom>
          <a:noFill/>
          <a:ln>
            <a:noFill/>
          </a:ln>
        </p:spPr>
      </p:pic>
      <p:sp>
        <p:nvSpPr>
          <p:cNvPr id="2" name="Google Shape;14;p2">
            <a:extLst>
              <a:ext uri="{FF2B5EF4-FFF2-40B4-BE49-F238E27FC236}">
                <a16:creationId xmlns:a16="http://schemas.microsoft.com/office/drawing/2014/main" id="{F3AA3B29-6883-C01A-4958-E676CF77A541}"/>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6</a:t>
            </a:fld>
            <a:endParaRPr lang="en" dirty="0"/>
          </a:p>
        </p:txBody>
      </p:sp>
    </p:spTree>
    <p:extLst>
      <p:ext uri="{BB962C8B-B14F-4D97-AF65-F5344CB8AC3E}">
        <p14:creationId xmlns:p14="http://schemas.microsoft.com/office/powerpoint/2010/main" val="66497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2EBA4-F377-759C-2D73-925CF0256C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8" name="TextBox 7">
            <a:extLst>
              <a:ext uri="{FF2B5EF4-FFF2-40B4-BE49-F238E27FC236}">
                <a16:creationId xmlns:a16="http://schemas.microsoft.com/office/drawing/2014/main" id="{4ACE727B-E4F8-DB06-03BE-D1CB54B7D0B0}"/>
              </a:ext>
            </a:extLst>
          </p:cNvPr>
          <p:cNvSpPr txBox="1"/>
          <p:nvPr/>
        </p:nvSpPr>
        <p:spPr>
          <a:xfrm>
            <a:off x="378327" y="1586523"/>
            <a:ext cx="8300657" cy="2062103"/>
          </a:xfrm>
          <a:prstGeom prst="rect">
            <a:avLst/>
          </a:prstGeom>
          <a:noFill/>
        </p:spPr>
        <p:txBody>
          <a:bodyPr wrap="square">
            <a:spAutoFit/>
          </a:bodyPr>
          <a:lstStyle/>
          <a:p>
            <a:pPr algn="l"/>
            <a:endParaRPr lang="en-US" sz="1600" b="0" i="0" u="none" strike="noStrike" baseline="0" dirty="0">
              <a:latin typeface="Montserrat-Thin"/>
            </a:endParaRPr>
          </a:p>
          <a:p>
            <a:pPr marL="285750" indent="-285750" algn="l">
              <a:buFont typeface="Arial" panose="020B0604020202020204" pitchFamily="34" charset="0"/>
              <a:buChar char="•"/>
            </a:pPr>
            <a:r>
              <a:rPr lang="en-US" sz="1400" b="0" i="0" u="none" strike="noStrike" baseline="0" dirty="0">
                <a:latin typeface="Montserrat-Thin"/>
              </a:rPr>
              <a:t>Access to business funding is an important tool for businesses who would like to improve or expand their business.</a:t>
            </a:r>
          </a:p>
          <a:p>
            <a:pPr algn="l"/>
            <a:endParaRPr lang="en-US" sz="1400" b="0" i="0" u="none" strike="noStrike" baseline="0" dirty="0">
              <a:latin typeface="Montserrat-Thin"/>
            </a:endParaRPr>
          </a:p>
          <a:p>
            <a:pPr marL="285750" indent="-285750" algn="l">
              <a:buFont typeface="Arial" panose="020B0604020202020204" pitchFamily="34" charset="0"/>
              <a:buChar char="•"/>
            </a:pPr>
            <a:r>
              <a:rPr lang="en-US" sz="1400" b="0" i="0" u="none" strike="noStrike" baseline="0" dirty="0">
                <a:latin typeface="Montserrat-Thin"/>
              </a:rPr>
              <a:t>Businesses aiming to access additional forms of capital in the future, which often require a higher credit score, stand a better chance with an improved credit rating.</a:t>
            </a:r>
          </a:p>
          <a:p>
            <a:pPr algn="l"/>
            <a:endParaRPr lang="en-US" sz="1400" b="0" i="0" u="none" strike="noStrike" baseline="0" dirty="0">
              <a:latin typeface="Montserrat-Thin"/>
            </a:endParaRPr>
          </a:p>
          <a:p>
            <a:pPr marL="285750" indent="-285750" algn="l">
              <a:buFont typeface="Arial" panose="020B0604020202020204" pitchFamily="34" charset="0"/>
              <a:buChar char="•"/>
            </a:pPr>
            <a:r>
              <a:rPr lang="en-US" sz="1400" b="0" i="0" u="none" strike="noStrike" baseline="0" dirty="0">
                <a:latin typeface="Montserrat-Thin"/>
              </a:rPr>
              <a:t>Businesses with ties to a financial institution will have documented evidence of their</a:t>
            </a:r>
            <a:r>
              <a:rPr lang="en-US" dirty="0">
                <a:latin typeface="Montserrat-Thin"/>
              </a:rPr>
              <a:t> </a:t>
            </a:r>
            <a:r>
              <a:rPr lang="en-US" sz="1400" b="0" i="0" u="none" strike="noStrike" baseline="0" dirty="0">
                <a:latin typeface="Montserrat-Thin"/>
              </a:rPr>
              <a:t>credibility, laying a strong groundwork for future funding pursuits.</a:t>
            </a:r>
            <a:endParaRPr lang="en-US" dirty="0"/>
          </a:p>
        </p:txBody>
      </p:sp>
      <p:sp>
        <p:nvSpPr>
          <p:cNvPr id="9" name="Google Shape;108;p19">
            <a:extLst>
              <a:ext uri="{FF2B5EF4-FFF2-40B4-BE49-F238E27FC236}">
                <a16:creationId xmlns:a16="http://schemas.microsoft.com/office/drawing/2014/main" id="{A1104456-6ED4-AC4A-2342-EBA32B3706F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How does successful repayment of this loan ben</a:t>
            </a:r>
            <a:r>
              <a:rPr lang="en-US" b="1" dirty="0"/>
              <a:t>e</a:t>
            </a:r>
            <a:r>
              <a:rPr lang="en" b="1" dirty="0"/>
              <a:t>fit a business?</a:t>
            </a:r>
            <a:endParaRPr b="1" dirty="0"/>
          </a:p>
        </p:txBody>
      </p:sp>
    </p:spTree>
    <p:extLst>
      <p:ext uri="{BB962C8B-B14F-4D97-AF65-F5344CB8AC3E}">
        <p14:creationId xmlns:p14="http://schemas.microsoft.com/office/powerpoint/2010/main" val="74329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609D6428-A46B-40BA-7253-E60D84BB526F}"/>
              </a:ext>
            </a:extLst>
          </p:cNvPr>
          <p:cNvGraphicFramePr>
            <a:graphicFrameLocks noChangeAspect="1"/>
          </p:cNvGraphicFramePr>
          <p:nvPr>
            <p:custDataLst>
              <p:tags r:id="rId1"/>
            </p:custDataLst>
            <p:extLst>
              <p:ext uri="{D42A27DB-BD31-4B8C-83A1-F6EECF244321}">
                <p14:modId xmlns:p14="http://schemas.microsoft.com/office/powerpoint/2010/main" val="2907783395"/>
              </p:ext>
            </p:extLst>
          </p:nvPr>
        </p:nvGraphicFramePr>
        <p:xfrm>
          <a:off x="1192" y="119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5" name="think-cell data - do not delete" hidden="1">
                        <a:extLst>
                          <a:ext uri="{FF2B5EF4-FFF2-40B4-BE49-F238E27FC236}">
                            <a16:creationId xmlns:a16="http://schemas.microsoft.com/office/drawing/2014/main" id="{609D6428-A46B-40BA-7253-E60D84BB526F}"/>
                          </a:ext>
                        </a:extLst>
                      </p:cNvPr>
                      <p:cNvPicPr/>
                      <p:nvPr/>
                    </p:nvPicPr>
                    <p:blipFill>
                      <a:blip r:embed="rId4"/>
                      <a:stretch>
                        <a:fillRect/>
                      </a:stretch>
                    </p:blipFill>
                    <p:spPr>
                      <a:xfrm>
                        <a:off x="1192" y="1191"/>
                        <a:ext cx="920" cy="1191"/>
                      </a:xfrm>
                      <a:prstGeom prst="rect">
                        <a:avLst/>
                      </a:prstGeom>
                    </p:spPr>
                  </p:pic>
                </p:oleObj>
              </mc:Fallback>
            </mc:AlternateContent>
          </a:graphicData>
        </a:graphic>
      </p:graphicFrame>
      <p:sp>
        <p:nvSpPr>
          <p:cNvPr id="2" name="Google Shape;138;p21">
            <a:extLst>
              <a:ext uri="{FF2B5EF4-FFF2-40B4-BE49-F238E27FC236}">
                <a16:creationId xmlns:a16="http://schemas.microsoft.com/office/drawing/2014/main" id="{6D60E54B-B934-E498-3E7B-B39CEA9DAE73}"/>
              </a:ext>
            </a:extLst>
          </p:cNvPr>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1" dirty="0"/>
              <a:t>UNIQUE NATURE OF ACCESS TO THE SBRL</a:t>
            </a:r>
            <a:endParaRPr dirty="0"/>
          </a:p>
        </p:txBody>
      </p:sp>
      <p:pic>
        <p:nvPicPr>
          <p:cNvPr id="26" name="Google Shape;139;p21">
            <a:extLst>
              <a:ext uri="{FF2B5EF4-FFF2-40B4-BE49-F238E27FC236}">
                <a16:creationId xmlns:a16="http://schemas.microsoft.com/office/drawing/2014/main" id="{A4A8141B-1B06-8599-91A9-7841614C99E7}"/>
              </a:ext>
            </a:extLst>
          </p:cNvPr>
          <p:cNvPicPr preferRelativeResize="0"/>
          <p:nvPr/>
        </p:nvPicPr>
        <p:blipFill>
          <a:blip r:embed="rId5">
            <a:alphaModFix/>
          </a:blip>
          <a:stretch>
            <a:fillRect/>
          </a:stretch>
        </p:blipFill>
        <p:spPr>
          <a:xfrm>
            <a:off x="7380040" y="51425"/>
            <a:ext cx="1641110" cy="393600"/>
          </a:xfrm>
          <a:prstGeom prst="rect">
            <a:avLst/>
          </a:prstGeom>
          <a:noFill/>
          <a:ln>
            <a:noFill/>
          </a:ln>
        </p:spPr>
      </p:pic>
      <p:sp>
        <p:nvSpPr>
          <p:cNvPr id="3" name="Google Shape;111;p19">
            <a:extLst>
              <a:ext uri="{FF2B5EF4-FFF2-40B4-BE49-F238E27FC236}">
                <a16:creationId xmlns:a16="http://schemas.microsoft.com/office/drawing/2014/main" id="{E7D9881C-319D-45D8-C5C7-564662AAD9AB}"/>
              </a:ext>
            </a:extLst>
          </p:cNvPr>
          <p:cNvSpPr txBox="1"/>
          <p:nvPr/>
        </p:nvSpPr>
        <p:spPr>
          <a:xfrm>
            <a:off x="608600" y="940000"/>
            <a:ext cx="8223699" cy="3730500"/>
          </a:xfrm>
          <a:prstGeom prst="rect">
            <a:avLst/>
          </a:prstGeom>
          <a:noFill/>
          <a:ln>
            <a:noFill/>
          </a:ln>
        </p:spPr>
        <p:txBody>
          <a:bodyPr spcFirstLastPara="1" wrap="square" lIns="68575" tIns="34275" rIns="68575" bIns="34275" anchor="ctr" anchorCtr="0">
            <a:noAutofit/>
          </a:bodyPr>
          <a:lstStyle/>
          <a:p>
            <a:r>
              <a:rPr lang="en-US" sz="1600" b="1" i="0" u="none" strike="noStrike" cap="none" dirty="0">
                <a:solidFill>
                  <a:srgbClr val="C30062"/>
                </a:solidFill>
                <a:highlight>
                  <a:srgbClr val="FFFFFF"/>
                </a:highlight>
                <a:latin typeface="Calibri"/>
                <a:ea typeface="Calibri"/>
                <a:cs typeface="Calibri"/>
                <a:sym typeface="Calibri"/>
              </a:rPr>
              <a:t>FOCUSED SUPPORT</a:t>
            </a:r>
            <a:endParaRPr lang="en-US" sz="1600" i="0" u="none" strike="noStrike" cap="none" dirty="0">
              <a:solidFill>
                <a:srgbClr val="C30062"/>
              </a:solidFill>
              <a:highlight>
                <a:srgbClr val="FFFFFF"/>
              </a:highlight>
              <a:latin typeface="Calibri"/>
              <a:ea typeface="Calibri"/>
              <a:cs typeface="Calibri"/>
              <a:sym typeface="Calibri"/>
            </a:endParaRPr>
          </a:p>
          <a:p>
            <a:pPr marL="285750" indent="-285750" algn="l">
              <a:buFont typeface="Arial" panose="020B0604020202020204" pitchFamily="34" charset="0"/>
              <a:buChar char="•"/>
            </a:pPr>
            <a:r>
              <a:rPr lang="en-US" b="0" i="0" dirty="0">
                <a:solidFill>
                  <a:srgbClr val="1F1F1F"/>
                </a:solidFill>
                <a:effectLst/>
                <a:highlight>
                  <a:srgbClr val="FFFFFF"/>
                </a:highlight>
                <a:latin typeface="Calibri" panose="020F0502020204030204" pitchFamily="34" charset="0"/>
                <a:cs typeface="Calibri" panose="020F0502020204030204" pitchFamily="34" charset="0"/>
              </a:rPr>
              <a:t>The SBRL goes beyond traditional loan programs by addressing specific barriers faced by underserved communities. This includes complex applications, credit history limitations, lack of documentation, language barriers, and a potential distrust of existing financial systems.</a:t>
            </a:r>
          </a:p>
          <a:p>
            <a:pPr algn="l"/>
            <a:endParaRPr lang="en-US" sz="1600" b="0" i="0" dirty="0">
              <a:solidFill>
                <a:srgbClr val="1F1F1F"/>
              </a:solidFill>
              <a:effectLst/>
              <a:highlight>
                <a:srgbClr val="FFFFFF"/>
              </a:highlight>
              <a:latin typeface="Calibri" panose="020F0502020204030204" pitchFamily="34" charset="0"/>
              <a:cs typeface="Calibri" panose="020F0502020204030204" pitchFamily="34" charset="0"/>
            </a:endParaRPr>
          </a:p>
          <a:p>
            <a:r>
              <a:rPr lang="en-US" sz="1600" b="1" dirty="0">
                <a:solidFill>
                  <a:srgbClr val="FAAF18"/>
                </a:solidFill>
                <a:highlight>
                  <a:srgbClr val="FFFFFF"/>
                </a:highlight>
                <a:latin typeface="Calibri"/>
                <a:cs typeface="Calibri"/>
              </a:rPr>
              <a:t>PARTNERSHIP-DRIVEN APPROACH</a:t>
            </a:r>
          </a:p>
          <a:p>
            <a:pPr marL="285750" indent="-285750" algn="l">
              <a:buFont typeface="Arial" panose="020B0604020202020204" pitchFamily="34" charset="0"/>
              <a:buChar char="•"/>
            </a:pPr>
            <a:r>
              <a:rPr lang="en-US" b="0" i="0" dirty="0">
                <a:solidFill>
                  <a:srgbClr val="1F1F1F"/>
                </a:solidFill>
                <a:effectLst/>
                <a:highlight>
                  <a:srgbClr val="FFFFFF"/>
                </a:highlight>
                <a:latin typeface="Calibri" panose="020F0502020204030204" pitchFamily="34" charset="0"/>
                <a:cs typeface="Calibri" panose="020F0502020204030204" pitchFamily="34" charset="0"/>
              </a:rPr>
              <a:t>The SBRL leverages the Small Business Resiliency Network (SBRN) and its credit union partners. These trusted organizations can help navigate the application process, build trust with potential borrowers, and ensure the program reaches those who need it most.</a:t>
            </a:r>
          </a:p>
          <a:p>
            <a:pPr algn="l"/>
            <a:endParaRPr lang="en-US" sz="1600" b="0" i="0" dirty="0">
              <a:solidFill>
                <a:srgbClr val="1F1F1F"/>
              </a:solidFill>
              <a:effectLst/>
              <a:highlight>
                <a:srgbClr val="FFFFFF"/>
              </a:highlight>
              <a:latin typeface="Calibri" panose="020F0502020204030204" pitchFamily="34" charset="0"/>
              <a:cs typeface="Calibri" panose="020F0502020204030204" pitchFamily="34" charset="0"/>
            </a:endParaRPr>
          </a:p>
          <a:p>
            <a:pPr algn="l"/>
            <a:r>
              <a:rPr lang="en-US" sz="1600" b="1" i="0" dirty="0">
                <a:solidFill>
                  <a:srgbClr val="C1CC20"/>
                </a:solidFill>
                <a:effectLst/>
                <a:highlight>
                  <a:srgbClr val="FFFFFF"/>
                </a:highlight>
                <a:latin typeface="Calibri" panose="020F0502020204030204" pitchFamily="34" charset="0"/>
                <a:cs typeface="Calibri" panose="020F0502020204030204" pitchFamily="34" charset="0"/>
              </a:rPr>
              <a:t>BUILDING CREDITWORTHINESS</a:t>
            </a:r>
          </a:p>
          <a:p>
            <a:pPr marL="285750" indent="-285750" algn="l">
              <a:buFont typeface="Arial" panose="020B0604020202020204" pitchFamily="34" charset="0"/>
              <a:buChar char="•"/>
            </a:pPr>
            <a:r>
              <a:rPr lang="en-US" b="0" i="0" dirty="0">
                <a:solidFill>
                  <a:srgbClr val="1F1F1F"/>
                </a:solidFill>
                <a:effectLst/>
                <a:highlight>
                  <a:srgbClr val="FFFFFF"/>
                </a:highlight>
                <a:latin typeface="Calibri" panose="020F0502020204030204" pitchFamily="34" charset="0"/>
                <a:cs typeface="Calibri" panose="020F0502020204030204" pitchFamily="34" charset="0"/>
              </a:rPr>
              <a:t>The SBRL aims for long-term success by offering the Credit Building Pilot Program alongside loans. This empowers borrowers to build or improve their credit history, positioning them for future financial opportunities.</a:t>
            </a:r>
          </a:p>
        </p:txBody>
      </p:sp>
      <p:sp>
        <p:nvSpPr>
          <p:cNvPr id="8" name="Google Shape;14;p2">
            <a:extLst>
              <a:ext uri="{FF2B5EF4-FFF2-40B4-BE49-F238E27FC236}">
                <a16:creationId xmlns:a16="http://schemas.microsoft.com/office/drawing/2014/main" id="{C1C90DCC-0EE6-F6A3-3115-117A38926A88}"/>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8</a:t>
            </a:fld>
            <a:endParaRPr lang="en" dirty="0"/>
          </a:p>
        </p:txBody>
      </p:sp>
    </p:spTree>
    <p:extLst>
      <p:ext uri="{BB962C8B-B14F-4D97-AF65-F5344CB8AC3E}">
        <p14:creationId xmlns:p14="http://schemas.microsoft.com/office/powerpoint/2010/main" val="1923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1285F4-D81E-1E3C-DE2F-E8307A4A4F3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think-cell data - do not delete" hidden="1">
                        <a:extLst>
                          <a:ext uri="{FF2B5EF4-FFF2-40B4-BE49-F238E27FC236}">
                            <a16:creationId xmlns:a16="http://schemas.microsoft.com/office/drawing/2014/main" id="{0F1285F4-D81E-1E3C-DE2F-E8307A4A4F3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dirty="0"/>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BORROWER READINESS</a:t>
            </a:r>
            <a:endParaRPr b="1" dirty="0"/>
          </a:p>
        </p:txBody>
      </p:sp>
      <p:pic>
        <p:nvPicPr>
          <p:cNvPr id="109" name="Google Shape;109;p19"/>
          <p:cNvPicPr preferRelativeResize="0"/>
          <p:nvPr/>
        </p:nvPicPr>
        <p:blipFill>
          <a:blip r:embed="rId6">
            <a:alphaModFix/>
          </a:blip>
          <a:stretch>
            <a:fillRect/>
          </a:stretch>
        </p:blipFill>
        <p:spPr>
          <a:xfrm>
            <a:off x="7380040" y="51424"/>
            <a:ext cx="1641110" cy="393600"/>
          </a:xfrm>
          <a:prstGeom prst="rect">
            <a:avLst/>
          </a:prstGeom>
          <a:noFill/>
          <a:ln>
            <a:noFill/>
          </a:ln>
        </p:spPr>
      </p:pic>
      <p:sp>
        <p:nvSpPr>
          <p:cNvPr id="7" name="Google Shape;111;p19">
            <a:extLst>
              <a:ext uri="{FF2B5EF4-FFF2-40B4-BE49-F238E27FC236}">
                <a16:creationId xmlns:a16="http://schemas.microsoft.com/office/drawing/2014/main" id="{8156A5BE-9B86-F97A-5691-3CD9A76087C8}"/>
              </a:ext>
            </a:extLst>
          </p:cNvPr>
          <p:cNvSpPr txBox="1"/>
          <p:nvPr/>
        </p:nvSpPr>
        <p:spPr>
          <a:xfrm>
            <a:off x="608601" y="940000"/>
            <a:ext cx="7519399" cy="3730500"/>
          </a:xfrm>
          <a:prstGeom prst="rect">
            <a:avLst/>
          </a:prstGeom>
          <a:noFill/>
          <a:ln>
            <a:noFill/>
          </a:ln>
        </p:spPr>
        <p:txBody>
          <a:bodyPr spcFirstLastPara="1" wrap="square" lIns="68575" tIns="34275" rIns="68575" bIns="34275" anchor="ctr" anchorCtr="0">
            <a:noAutofit/>
          </a:bodyPr>
          <a:lstStyle/>
          <a:p>
            <a:pPr algn="l"/>
            <a:r>
              <a:rPr lang="en-US" dirty="0"/>
              <a:t>Remember you can always ask your Small Business Resiliency Network partner! </a:t>
            </a:r>
            <a:br>
              <a:rPr lang="en-US" dirty="0"/>
            </a:br>
            <a:endParaRPr lang="en-US" dirty="0">
              <a:solidFill>
                <a:srgbClr val="1F1F1F"/>
              </a:solidFill>
              <a:highlight>
                <a:srgbClr val="FFFFFF"/>
              </a:highlight>
              <a:latin typeface="Calibri" panose="020F0502020204030204" pitchFamily="34" charset="0"/>
              <a:cs typeface="Calibri" panose="020F0502020204030204" pitchFamily="34" charset="0"/>
            </a:endParaRPr>
          </a:p>
          <a:p>
            <a:pPr algn="l"/>
            <a:r>
              <a:rPr lang="en-US" b="0" i="0" dirty="0">
                <a:solidFill>
                  <a:srgbClr val="1F1F1F"/>
                </a:solidFill>
                <a:effectLst/>
                <a:highlight>
                  <a:srgbClr val="FFFFFF"/>
                </a:highlight>
                <a:latin typeface="Google Sans"/>
              </a:rPr>
              <a:t>They will have information and be available to make sure you are ready for the SBRL application.</a:t>
            </a:r>
          </a:p>
          <a:p>
            <a:pPr algn="l"/>
            <a:endParaRPr lang="en-US" b="0" i="0" dirty="0">
              <a:solidFill>
                <a:srgbClr val="1F1F1F"/>
              </a:solidFill>
              <a:effectLst/>
              <a:highlight>
                <a:srgbClr val="FFFFFF"/>
              </a:highlight>
              <a:latin typeface="Google Sans"/>
            </a:endParaRPr>
          </a:p>
          <a:p>
            <a:pPr algn="l"/>
            <a:r>
              <a:rPr lang="en-US" b="1" dirty="0">
                <a:solidFill>
                  <a:srgbClr val="1F1F1F"/>
                </a:solidFill>
                <a:highlight>
                  <a:srgbClr val="FFFFFF"/>
                </a:highlight>
                <a:latin typeface="Google Sans"/>
              </a:rPr>
              <a:t>What you can do:</a:t>
            </a:r>
          </a:p>
          <a:p>
            <a:pPr algn="l"/>
            <a:endParaRPr lang="en-US" b="0" i="0" dirty="0">
              <a:solidFill>
                <a:srgbClr val="1F1F1F"/>
              </a:solidFill>
              <a:effectLst/>
              <a:highlight>
                <a:srgbClr val="FFFFFF"/>
              </a:highlight>
              <a:latin typeface="Google Sans"/>
            </a:endParaRPr>
          </a:p>
          <a:p>
            <a:pPr algn="l"/>
            <a:r>
              <a:rPr lang="en-US" b="0" i="0" dirty="0">
                <a:solidFill>
                  <a:srgbClr val="1F1F1F"/>
                </a:solidFill>
                <a:effectLst/>
                <a:highlight>
                  <a:srgbClr val="FFFFFF"/>
                </a:highlight>
                <a:latin typeface="Google Sans"/>
              </a:rPr>
              <a:t>1. Ensure your business meets the SBRL program's size and industry requirements.</a:t>
            </a:r>
          </a:p>
          <a:p>
            <a:pPr algn="l"/>
            <a:endParaRPr lang="en-US" b="0" i="0" dirty="0">
              <a:solidFill>
                <a:srgbClr val="1F1F1F"/>
              </a:solidFill>
              <a:effectLst/>
              <a:highlight>
                <a:srgbClr val="FFFFFF"/>
              </a:highlight>
              <a:latin typeface="Google Sans"/>
            </a:endParaRPr>
          </a:p>
          <a:p>
            <a:pPr algn="l"/>
            <a:r>
              <a:rPr lang="en-US" b="0" i="0" dirty="0">
                <a:solidFill>
                  <a:srgbClr val="1F1F1F"/>
                </a:solidFill>
                <a:effectLst/>
                <a:highlight>
                  <a:srgbClr val="FFFFFF"/>
                </a:highlight>
                <a:latin typeface="Google Sans"/>
              </a:rPr>
              <a:t>2. Collect necessary information/documents to be application ready</a:t>
            </a:r>
            <a:r>
              <a:rPr lang="en-US" dirty="0">
                <a:solidFill>
                  <a:srgbClr val="1F1F1F"/>
                </a:solidFill>
                <a:highlight>
                  <a:srgbClr val="FFFFFF"/>
                </a:highlight>
                <a:latin typeface="Google Sans"/>
              </a:rPr>
              <a:t>.</a:t>
            </a:r>
            <a:endParaRPr lang="en-US" b="0" i="0" dirty="0">
              <a:solidFill>
                <a:srgbClr val="1F1F1F"/>
              </a:solidFill>
              <a:effectLst/>
              <a:highlight>
                <a:srgbClr val="FFFFFF"/>
              </a:highlight>
              <a:latin typeface="Google Sans"/>
            </a:endParaRPr>
          </a:p>
        </p:txBody>
      </p:sp>
    </p:spTree>
    <p:extLst>
      <p:ext uri="{BB962C8B-B14F-4D97-AF65-F5344CB8AC3E}">
        <p14:creationId xmlns:p14="http://schemas.microsoft.com/office/powerpoint/2010/main" val="10594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1034</Words>
  <Application>Microsoft Office PowerPoint</Application>
  <PresentationFormat>On-screen Show (16:9)</PresentationFormat>
  <Paragraphs>145</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AGENDA</vt:lpstr>
      <vt:lpstr>What is the SBRN? </vt:lpstr>
      <vt:lpstr>SBRL PROGRAM OBJECTIVES</vt:lpstr>
      <vt:lpstr>PROGRAM OVERVIEW</vt:lpstr>
      <vt:lpstr>LOAN PROGRAM DETAILS</vt:lpstr>
      <vt:lpstr>How does successful repayment of this loan benefit a business?</vt:lpstr>
      <vt:lpstr>UNIQUE NATURE OF ACCESS TO THE SBRL</vt:lpstr>
      <vt:lpstr>BORROWER READINESS</vt:lpstr>
      <vt:lpstr>OVERVIEW OF ELIGIBILITY REQUIREMENTS</vt:lpstr>
      <vt:lpstr>PowerPoint Presentation</vt:lpstr>
      <vt:lpstr>OVERVIEW OF INELIGIBLE BUSINESSES</vt:lpstr>
      <vt:lpstr>Q&amp;A What are your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Sharee Adkins</dc:creator>
  <cp:lastModifiedBy>Adelle Pomeroy</cp:lastModifiedBy>
  <cp:revision>12</cp:revision>
  <dcterms:modified xsi:type="dcterms:W3CDTF">2024-04-26T23:22:07Z</dcterms:modified>
</cp:coreProperties>
</file>